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8" r:id="rId2"/>
  </p:sldMasterIdLst>
  <p:notesMasterIdLst>
    <p:notesMasterId r:id="rId63"/>
  </p:notesMasterIdLst>
  <p:handoutMasterIdLst>
    <p:handoutMasterId r:id="rId64"/>
  </p:handoutMasterIdLst>
  <p:sldIdLst>
    <p:sldId id="405" r:id="rId3"/>
    <p:sldId id="327" r:id="rId4"/>
    <p:sldId id="270" r:id="rId5"/>
    <p:sldId id="328" r:id="rId6"/>
    <p:sldId id="331" r:id="rId7"/>
    <p:sldId id="402" r:id="rId8"/>
    <p:sldId id="392" r:id="rId9"/>
    <p:sldId id="333" r:id="rId10"/>
    <p:sldId id="321" r:id="rId11"/>
    <p:sldId id="336" r:id="rId12"/>
    <p:sldId id="337" r:id="rId13"/>
    <p:sldId id="338" r:id="rId14"/>
    <p:sldId id="340" r:id="rId15"/>
    <p:sldId id="341" r:id="rId16"/>
    <p:sldId id="342" r:id="rId17"/>
    <p:sldId id="343" r:id="rId18"/>
    <p:sldId id="344" r:id="rId19"/>
    <p:sldId id="345" r:id="rId20"/>
    <p:sldId id="393" r:id="rId21"/>
    <p:sldId id="347" r:id="rId22"/>
    <p:sldId id="348" r:id="rId23"/>
    <p:sldId id="394" r:id="rId24"/>
    <p:sldId id="395" r:id="rId25"/>
    <p:sldId id="350" r:id="rId26"/>
    <p:sldId id="403" r:id="rId27"/>
    <p:sldId id="352" r:id="rId28"/>
    <p:sldId id="354" r:id="rId29"/>
    <p:sldId id="355" r:id="rId30"/>
    <p:sldId id="356" r:id="rId31"/>
    <p:sldId id="396" r:id="rId32"/>
    <p:sldId id="397" r:id="rId33"/>
    <p:sldId id="357" r:id="rId34"/>
    <p:sldId id="358" r:id="rId35"/>
    <p:sldId id="359" r:id="rId36"/>
    <p:sldId id="360" r:id="rId37"/>
    <p:sldId id="361" r:id="rId38"/>
    <p:sldId id="362" r:id="rId39"/>
    <p:sldId id="363" r:id="rId40"/>
    <p:sldId id="365" r:id="rId41"/>
    <p:sldId id="366" r:id="rId42"/>
    <p:sldId id="367" r:id="rId43"/>
    <p:sldId id="399" r:id="rId44"/>
    <p:sldId id="372" r:id="rId45"/>
    <p:sldId id="369" r:id="rId46"/>
    <p:sldId id="404" r:id="rId47"/>
    <p:sldId id="374" r:id="rId48"/>
    <p:sldId id="383" r:id="rId49"/>
    <p:sldId id="384" r:id="rId50"/>
    <p:sldId id="385" r:id="rId51"/>
    <p:sldId id="387" r:id="rId52"/>
    <p:sldId id="339" r:id="rId53"/>
    <p:sldId id="388" r:id="rId54"/>
    <p:sldId id="400" r:id="rId55"/>
    <p:sldId id="390" r:id="rId56"/>
    <p:sldId id="391" r:id="rId57"/>
    <p:sldId id="318" r:id="rId58"/>
    <p:sldId id="401" r:id="rId59"/>
    <p:sldId id="287" r:id="rId60"/>
    <p:sldId id="294" r:id="rId61"/>
    <p:sldId id="324" r:id="rId62"/>
  </p:sldIdLst>
  <p:sldSz cx="9753600" cy="7315200"/>
  <p:notesSz cx="7010400" cy="92964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504" userDrawn="1">
          <p15:clr>
            <a:srgbClr val="A4A3A4"/>
          </p15:clr>
        </p15:guide>
        <p15:guide id="2" pos="200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D0"/>
    <a:srgbClr val="0000FF"/>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33942" autoAdjust="0"/>
  </p:normalViewPr>
  <p:slideViewPr>
    <p:cSldViewPr>
      <p:cViewPr varScale="1">
        <p:scale>
          <a:sx n="63" d="100"/>
          <a:sy n="63" d="100"/>
        </p:scale>
        <p:origin x="1459" y="67"/>
      </p:cViewPr>
      <p:guideLst>
        <p:guide orient="horz" pos="2160"/>
        <p:guide pos="2880"/>
      </p:guideLst>
    </p:cSldViewPr>
  </p:slideViewPr>
  <p:outlineViewPr>
    <p:cViewPr varScale="1">
      <p:scale>
        <a:sx n="170" d="200"/>
        <a:sy n="170" d="200"/>
      </p:scale>
      <p:origin x="0" y="512946"/>
    </p:cViewPr>
  </p:outlineViewPr>
  <p:notesTextViewPr>
    <p:cViewPr>
      <p:scale>
        <a:sx n="3" d="2"/>
        <a:sy n="3" d="2"/>
      </p:scale>
      <p:origin x="0" y="0"/>
    </p:cViewPr>
  </p:notesTextViewPr>
  <p:sorterViewPr>
    <p:cViewPr>
      <p:scale>
        <a:sx n="70" d="100"/>
        <a:sy n="70" d="100"/>
      </p:scale>
      <p:origin x="0" y="1704"/>
    </p:cViewPr>
  </p:sorterViewPr>
  <p:notesViewPr>
    <p:cSldViewPr>
      <p:cViewPr varScale="1">
        <p:scale>
          <a:sx n="79" d="100"/>
          <a:sy n="79" d="100"/>
        </p:scale>
        <p:origin x="3966" y="108"/>
      </p:cViewPr>
      <p:guideLst>
        <p:guide orient="horz" pos="2504"/>
        <p:guide pos="200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9C3D99-3226-40FF-A94D-3024F2BEAC27}" type="doc">
      <dgm:prSet loTypeId="urn:microsoft.com/office/officeart/2008/layout/RadialCluster" loCatId="cycle" qsTypeId="urn:microsoft.com/office/officeart/2005/8/quickstyle/simple1" qsCatId="simple" csTypeId="urn:microsoft.com/office/officeart/2005/8/colors/colorful5" csCatId="colorful" phldr="1"/>
      <dgm:spPr/>
      <dgm:t>
        <a:bodyPr/>
        <a:lstStyle/>
        <a:p>
          <a:endParaRPr lang="de-DE"/>
        </a:p>
      </dgm:t>
    </dgm:pt>
    <dgm:pt modelId="{D671557F-26FA-449F-B398-D1BE170B136A}">
      <dgm:prSet phldrT="[Text]"/>
      <dgm:spPr>
        <a:solidFill>
          <a:srgbClr val="0093D0"/>
        </a:solidFill>
      </dgm:spPr>
      <dgm:t>
        <a:bodyPr/>
        <a:lstStyle/>
        <a:p>
          <a:r>
            <a:rPr lang="en-US" b="0" dirty="0"/>
            <a:t>Weight-of-evidence evaluation for adverse findings </a:t>
          </a:r>
          <a:endParaRPr lang="de-DE" dirty="0"/>
        </a:p>
      </dgm:t>
    </dgm:pt>
    <dgm:pt modelId="{8159C823-D83B-475C-85E3-280CC601C215}" type="parTrans" cxnId="{048BAFB5-1DA6-4798-B9FF-2808B1AE5BF4}">
      <dgm:prSet/>
      <dgm:spPr/>
      <dgm:t>
        <a:bodyPr/>
        <a:lstStyle/>
        <a:p>
          <a:endParaRPr lang="de-DE"/>
        </a:p>
      </dgm:t>
    </dgm:pt>
    <dgm:pt modelId="{CE583DBC-B9A6-4E06-97C6-E47397CF66B6}" type="sibTrans" cxnId="{048BAFB5-1DA6-4798-B9FF-2808B1AE5BF4}">
      <dgm:prSet/>
      <dgm:spPr/>
      <dgm:t>
        <a:bodyPr/>
        <a:lstStyle/>
        <a:p>
          <a:endParaRPr lang="de-DE"/>
        </a:p>
      </dgm:t>
    </dgm:pt>
    <dgm:pt modelId="{543D21DB-1C43-44B2-844D-39DEC0D3FA45}">
      <dgm:prSet phldrT="[Text]"/>
      <dgm:spPr>
        <a:solidFill>
          <a:srgbClr val="0093D0"/>
        </a:solidFill>
      </dgm:spPr>
      <dgm:t>
        <a:bodyPr/>
        <a:lstStyle/>
        <a:p>
          <a:r>
            <a:rPr lang="en-US" b="0" dirty="0"/>
            <a:t>exposure margins </a:t>
          </a:r>
          <a:endParaRPr lang="de-DE" dirty="0"/>
        </a:p>
      </dgm:t>
    </dgm:pt>
    <dgm:pt modelId="{40F13C2C-9614-41E2-A4E4-631645040D0F}" type="parTrans" cxnId="{FC75289A-031C-4A28-9CE6-1AC53BB81608}">
      <dgm:prSet/>
      <dgm:spPr/>
      <dgm:t>
        <a:bodyPr/>
        <a:lstStyle/>
        <a:p>
          <a:endParaRPr lang="de-DE"/>
        </a:p>
      </dgm:t>
    </dgm:pt>
    <dgm:pt modelId="{28045110-6258-4E9C-A650-38872DACEEA4}" type="sibTrans" cxnId="{FC75289A-031C-4A28-9CE6-1AC53BB81608}">
      <dgm:prSet/>
      <dgm:spPr/>
      <dgm:t>
        <a:bodyPr/>
        <a:lstStyle/>
        <a:p>
          <a:endParaRPr lang="de-DE"/>
        </a:p>
      </dgm:t>
    </dgm:pt>
    <dgm:pt modelId="{FA5B03BA-2385-4605-B75C-A74698CEE1A9}">
      <dgm:prSet phldrT="[Text]"/>
      <dgm:spPr>
        <a:solidFill>
          <a:srgbClr val="0093D0"/>
        </a:solidFill>
      </dgm:spPr>
      <dgm:t>
        <a:bodyPr/>
        <a:lstStyle/>
        <a:p>
          <a:r>
            <a:rPr lang="en-US" b="0" dirty="0"/>
            <a:t>confounding parental toxicity</a:t>
          </a:r>
          <a:endParaRPr lang="de-DE" dirty="0"/>
        </a:p>
      </dgm:t>
    </dgm:pt>
    <dgm:pt modelId="{CDCEA304-C746-4B55-8EAD-F04E909CF6B9}" type="parTrans" cxnId="{D71804E0-984A-45D8-BAC5-49C040A2AB58}">
      <dgm:prSet/>
      <dgm:spPr/>
      <dgm:t>
        <a:bodyPr/>
        <a:lstStyle/>
        <a:p>
          <a:endParaRPr lang="de-DE"/>
        </a:p>
      </dgm:t>
    </dgm:pt>
    <dgm:pt modelId="{20A13E82-9A7E-4E7A-8F50-5E6158F64107}" type="sibTrans" cxnId="{D71804E0-984A-45D8-BAC5-49C040A2AB58}">
      <dgm:prSet/>
      <dgm:spPr/>
      <dgm:t>
        <a:bodyPr/>
        <a:lstStyle/>
        <a:p>
          <a:endParaRPr lang="de-DE"/>
        </a:p>
      </dgm:t>
    </dgm:pt>
    <dgm:pt modelId="{9BB1D565-9B6A-4D07-A65C-1FE8AA1D0BF0}">
      <dgm:prSet phldrT="[Text]"/>
      <dgm:spPr>
        <a:solidFill>
          <a:srgbClr val="0093D0"/>
        </a:solidFill>
      </dgm:spPr>
      <dgm:t>
        <a:bodyPr/>
        <a:lstStyle/>
        <a:p>
          <a:r>
            <a:rPr lang="en-US" b="0" dirty="0"/>
            <a:t>cross-species concordance </a:t>
          </a:r>
          <a:endParaRPr lang="de-DE" dirty="0"/>
        </a:p>
      </dgm:t>
    </dgm:pt>
    <dgm:pt modelId="{138BBCA6-0826-4FB1-B81E-990860DD85F1}" type="parTrans" cxnId="{2B8CF140-EC4C-4193-AC7F-411B6E21D785}">
      <dgm:prSet/>
      <dgm:spPr/>
      <dgm:t>
        <a:bodyPr/>
        <a:lstStyle/>
        <a:p>
          <a:endParaRPr lang="de-DE"/>
        </a:p>
      </dgm:t>
    </dgm:pt>
    <dgm:pt modelId="{82429959-ABBC-4C5B-9858-878A50C2BC18}" type="sibTrans" cxnId="{2B8CF140-EC4C-4193-AC7F-411B6E21D785}">
      <dgm:prSet/>
      <dgm:spPr/>
      <dgm:t>
        <a:bodyPr/>
        <a:lstStyle/>
        <a:p>
          <a:endParaRPr lang="de-DE"/>
        </a:p>
      </dgm:t>
    </dgm:pt>
    <dgm:pt modelId="{2B358318-EAA8-45F6-85F0-6730C8755E7D}">
      <dgm:prSet phldrT="[Text]"/>
      <dgm:spPr>
        <a:solidFill>
          <a:srgbClr val="0093D0"/>
        </a:solidFill>
      </dgm:spPr>
      <dgm:t>
        <a:bodyPr/>
        <a:lstStyle/>
        <a:p>
          <a:r>
            <a:rPr lang="en-US" b="0" dirty="0"/>
            <a:t>biological plausibility</a:t>
          </a:r>
          <a:endParaRPr lang="de-DE" dirty="0"/>
        </a:p>
      </dgm:t>
    </dgm:pt>
    <dgm:pt modelId="{64771F27-5FAE-4210-9608-42943A7C6256}" type="parTrans" cxnId="{FB40744D-CCBD-4802-B2BB-B0E24F004DE8}">
      <dgm:prSet/>
      <dgm:spPr/>
      <dgm:t>
        <a:bodyPr/>
        <a:lstStyle/>
        <a:p>
          <a:endParaRPr lang="de-DE"/>
        </a:p>
      </dgm:t>
    </dgm:pt>
    <dgm:pt modelId="{F2EE5120-8F6C-4516-A88A-CA394745070E}" type="sibTrans" cxnId="{FB40744D-CCBD-4802-B2BB-B0E24F004DE8}">
      <dgm:prSet/>
      <dgm:spPr/>
      <dgm:t>
        <a:bodyPr/>
        <a:lstStyle/>
        <a:p>
          <a:endParaRPr lang="de-DE"/>
        </a:p>
      </dgm:t>
    </dgm:pt>
    <dgm:pt modelId="{9569F037-D934-4DA2-BB04-0EBCC6BBA23B}">
      <dgm:prSet phldrT="[Text]"/>
      <dgm:spPr>
        <a:solidFill>
          <a:srgbClr val="0093D0"/>
        </a:solidFill>
      </dgm:spPr>
      <dgm:t>
        <a:bodyPr/>
        <a:lstStyle/>
        <a:p>
          <a:r>
            <a:rPr lang="en-US" b="0" dirty="0"/>
            <a:t>dose-response relationship </a:t>
          </a:r>
          <a:endParaRPr lang="de-DE" dirty="0"/>
        </a:p>
      </dgm:t>
    </dgm:pt>
    <dgm:pt modelId="{A83E680F-46AF-4317-9303-4B35142FB1E8}" type="parTrans" cxnId="{C72AABC8-94D5-4C28-B5B3-0C4CCD6E486B}">
      <dgm:prSet/>
      <dgm:spPr/>
      <dgm:t>
        <a:bodyPr/>
        <a:lstStyle/>
        <a:p>
          <a:endParaRPr lang="de-DE"/>
        </a:p>
      </dgm:t>
    </dgm:pt>
    <dgm:pt modelId="{6A7E0AA5-DDB3-4BFF-809C-86277E0C6301}" type="sibTrans" cxnId="{C72AABC8-94D5-4C28-B5B3-0C4CCD6E486B}">
      <dgm:prSet/>
      <dgm:spPr/>
      <dgm:t>
        <a:bodyPr/>
        <a:lstStyle/>
        <a:p>
          <a:endParaRPr lang="de-DE"/>
        </a:p>
      </dgm:t>
    </dgm:pt>
    <dgm:pt modelId="{90A2E467-0348-482D-9491-41A098AA4650}">
      <dgm:prSet phldrT="[Text]"/>
      <dgm:spPr>
        <a:solidFill>
          <a:srgbClr val="0093D0"/>
        </a:solidFill>
      </dgm:spPr>
      <dgm:t>
        <a:bodyPr/>
        <a:lstStyle/>
        <a:p>
          <a:r>
            <a:rPr lang="en-US" b="0" dirty="0"/>
            <a:t>reversibility </a:t>
          </a:r>
          <a:endParaRPr lang="de-DE" dirty="0"/>
        </a:p>
      </dgm:t>
    </dgm:pt>
    <dgm:pt modelId="{79F29A8C-496F-41B3-8F30-0427218C5C99}" type="parTrans" cxnId="{426C8E69-73D5-4A5B-992E-C6AA18CB888E}">
      <dgm:prSet/>
      <dgm:spPr/>
      <dgm:t>
        <a:bodyPr/>
        <a:lstStyle/>
        <a:p>
          <a:endParaRPr lang="de-DE"/>
        </a:p>
      </dgm:t>
    </dgm:pt>
    <dgm:pt modelId="{96F734A7-8CF8-4A24-94B3-D08CD416F270}" type="sibTrans" cxnId="{426C8E69-73D5-4A5B-992E-C6AA18CB888E}">
      <dgm:prSet/>
      <dgm:spPr/>
      <dgm:t>
        <a:bodyPr/>
        <a:lstStyle/>
        <a:p>
          <a:endParaRPr lang="de-DE"/>
        </a:p>
      </dgm:t>
    </dgm:pt>
    <dgm:pt modelId="{C6D1D8E3-ADEF-4866-A969-5A2DECCD07E8}" type="pres">
      <dgm:prSet presAssocID="{A89C3D99-3226-40FF-A94D-3024F2BEAC27}" presName="Name0" presStyleCnt="0">
        <dgm:presLayoutVars>
          <dgm:chMax val="1"/>
          <dgm:chPref val="1"/>
          <dgm:dir/>
          <dgm:animOne val="branch"/>
          <dgm:animLvl val="lvl"/>
        </dgm:presLayoutVars>
      </dgm:prSet>
      <dgm:spPr/>
      <dgm:t>
        <a:bodyPr/>
        <a:lstStyle/>
        <a:p>
          <a:endParaRPr lang="de-DE"/>
        </a:p>
      </dgm:t>
    </dgm:pt>
    <dgm:pt modelId="{E820D671-393A-4B2A-A515-933BFFAFFBD3}" type="pres">
      <dgm:prSet presAssocID="{D671557F-26FA-449F-B398-D1BE170B136A}" presName="singleCycle" presStyleCnt="0"/>
      <dgm:spPr/>
    </dgm:pt>
    <dgm:pt modelId="{CE58A397-EE0A-406E-95C4-F2F8002C80E1}" type="pres">
      <dgm:prSet presAssocID="{D671557F-26FA-449F-B398-D1BE170B136A}" presName="singleCenter" presStyleLbl="node1" presStyleIdx="0" presStyleCnt="7" custScaleX="102728" custScaleY="102728">
        <dgm:presLayoutVars>
          <dgm:chMax val="7"/>
          <dgm:chPref val="7"/>
        </dgm:presLayoutVars>
      </dgm:prSet>
      <dgm:spPr/>
      <dgm:t>
        <a:bodyPr/>
        <a:lstStyle/>
        <a:p>
          <a:endParaRPr lang="de-DE"/>
        </a:p>
      </dgm:t>
    </dgm:pt>
    <dgm:pt modelId="{19E39B49-544B-4B18-8C7E-862C69F7591D}" type="pres">
      <dgm:prSet presAssocID="{40F13C2C-9614-41E2-A4E4-631645040D0F}" presName="Name56" presStyleLbl="parChTrans1D2" presStyleIdx="0" presStyleCnt="6"/>
      <dgm:spPr/>
      <dgm:t>
        <a:bodyPr/>
        <a:lstStyle/>
        <a:p>
          <a:endParaRPr lang="de-DE"/>
        </a:p>
      </dgm:t>
    </dgm:pt>
    <dgm:pt modelId="{26B029F6-4FE5-4873-BBCE-34AA69F5B809}" type="pres">
      <dgm:prSet presAssocID="{543D21DB-1C43-44B2-844D-39DEC0D3FA45}" presName="text0" presStyleLbl="node1" presStyleIdx="1" presStyleCnt="7" custScaleX="136290" custScaleY="136290" custRadScaleRad="94320">
        <dgm:presLayoutVars>
          <dgm:bulletEnabled val="1"/>
        </dgm:presLayoutVars>
      </dgm:prSet>
      <dgm:spPr/>
      <dgm:t>
        <a:bodyPr/>
        <a:lstStyle/>
        <a:p>
          <a:endParaRPr lang="de-DE"/>
        </a:p>
      </dgm:t>
    </dgm:pt>
    <dgm:pt modelId="{9971A6E5-8FD7-4639-9A43-6A799C68BDA0}" type="pres">
      <dgm:prSet presAssocID="{64771F27-5FAE-4210-9608-42943A7C6256}" presName="Name56" presStyleLbl="parChTrans1D2" presStyleIdx="1" presStyleCnt="6"/>
      <dgm:spPr/>
      <dgm:t>
        <a:bodyPr/>
        <a:lstStyle/>
        <a:p>
          <a:endParaRPr lang="de-DE"/>
        </a:p>
      </dgm:t>
    </dgm:pt>
    <dgm:pt modelId="{4DB4ED59-CB9D-43EE-963E-7B83AE29DCC5}" type="pres">
      <dgm:prSet presAssocID="{2B358318-EAA8-45F6-85F0-6730C8755E7D}" presName="text0" presStyleLbl="node1" presStyleIdx="2" presStyleCnt="7" custScaleX="136290" custScaleY="136290">
        <dgm:presLayoutVars>
          <dgm:bulletEnabled val="1"/>
        </dgm:presLayoutVars>
      </dgm:prSet>
      <dgm:spPr/>
      <dgm:t>
        <a:bodyPr/>
        <a:lstStyle/>
        <a:p>
          <a:endParaRPr lang="de-DE"/>
        </a:p>
      </dgm:t>
    </dgm:pt>
    <dgm:pt modelId="{30B30E68-9DDA-4019-AE31-2613862A740B}" type="pres">
      <dgm:prSet presAssocID="{A83E680F-46AF-4317-9303-4B35142FB1E8}" presName="Name56" presStyleLbl="parChTrans1D2" presStyleIdx="2" presStyleCnt="6"/>
      <dgm:spPr/>
      <dgm:t>
        <a:bodyPr/>
        <a:lstStyle/>
        <a:p>
          <a:endParaRPr lang="de-DE"/>
        </a:p>
      </dgm:t>
    </dgm:pt>
    <dgm:pt modelId="{28E0A9F2-CD81-4668-B4A8-B63AFB893DB6}" type="pres">
      <dgm:prSet presAssocID="{9569F037-D934-4DA2-BB04-0EBCC6BBA23B}" presName="text0" presStyleLbl="node1" presStyleIdx="3" presStyleCnt="7" custScaleX="136290" custScaleY="136290">
        <dgm:presLayoutVars>
          <dgm:bulletEnabled val="1"/>
        </dgm:presLayoutVars>
      </dgm:prSet>
      <dgm:spPr/>
      <dgm:t>
        <a:bodyPr/>
        <a:lstStyle/>
        <a:p>
          <a:endParaRPr lang="de-DE"/>
        </a:p>
      </dgm:t>
    </dgm:pt>
    <dgm:pt modelId="{54A67F27-6BFD-4263-A523-221AE0E7E70A}" type="pres">
      <dgm:prSet presAssocID="{79F29A8C-496F-41B3-8F30-0427218C5C99}" presName="Name56" presStyleLbl="parChTrans1D2" presStyleIdx="3" presStyleCnt="6"/>
      <dgm:spPr/>
      <dgm:t>
        <a:bodyPr/>
        <a:lstStyle/>
        <a:p>
          <a:endParaRPr lang="de-DE"/>
        </a:p>
      </dgm:t>
    </dgm:pt>
    <dgm:pt modelId="{95F062F7-C8AD-4EBA-9609-8427B03DBD81}" type="pres">
      <dgm:prSet presAssocID="{90A2E467-0348-482D-9491-41A098AA4650}" presName="text0" presStyleLbl="node1" presStyleIdx="4" presStyleCnt="7" custScaleX="136290" custScaleY="136290" custRadScaleRad="94313">
        <dgm:presLayoutVars>
          <dgm:bulletEnabled val="1"/>
        </dgm:presLayoutVars>
      </dgm:prSet>
      <dgm:spPr/>
      <dgm:t>
        <a:bodyPr/>
        <a:lstStyle/>
        <a:p>
          <a:endParaRPr lang="de-DE"/>
        </a:p>
      </dgm:t>
    </dgm:pt>
    <dgm:pt modelId="{26351E7A-4BBA-4391-9645-F31288047974}" type="pres">
      <dgm:prSet presAssocID="{CDCEA304-C746-4B55-8EAD-F04E909CF6B9}" presName="Name56" presStyleLbl="parChTrans1D2" presStyleIdx="4" presStyleCnt="6"/>
      <dgm:spPr/>
      <dgm:t>
        <a:bodyPr/>
        <a:lstStyle/>
        <a:p>
          <a:endParaRPr lang="de-DE"/>
        </a:p>
      </dgm:t>
    </dgm:pt>
    <dgm:pt modelId="{DF9EE33E-5662-4376-8AF5-DF948073D60C}" type="pres">
      <dgm:prSet presAssocID="{FA5B03BA-2385-4605-B75C-A74698CEE1A9}" presName="text0" presStyleLbl="node1" presStyleIdx="5" presStyleCnt="7" custScaleX="136290" custScaleY="136290">
        <dgm:presLayoutVars>
          <dgm:bulletEnabled val="1"/>
        </dgm:presLayoutVars>
      </dgm:prSet>
      <dgm:spPr/>
      <dgm:t>
        <a:bodyPr/>
        <a:lstStyle/>
        <a:p>
          <a:endParaRPr lang="de-DE"/>
        </a:p>
      </dgm:t>
    </dgm:pt>
    <dgm:pt modelId="{65DDA24D-95F2-45C8-B319-CF46B6E09134}" type="pres">
      <dgm:prSet presAssocID="{138BBCA6-0826-4FB1-B81E-990860DD85F1}" presName="Name56" presStyleLbl="parChTrans1D2" presStyleIdx="5" presStyleCnt="6"/>
      <dgm:spPr/>
      <dgm:t>
        <a:bodyPr/>
        <a:lstStyle/>
        <a:p>
          <a:endParaRPr lang="de-DE"/>
        </a:p>
      </dgm:t>
    </dgm:pt>
    <dgm:pt modelId="{13DE559E-F5F1-4636-A6FF-6B7F04C86D4C}" type="pres">
      <dgm:prSet presAssocID="{9BB1D565-9B6A-4D07-A65C-1FE8AA1D0BF0}" presName="text0" presStyleLbl="node1" presStyleIdx="6" presStyleCnt="7" custScaleX="136290" custScaleY="136290">
        <dgm:presLayoutVars>
          <dgm:bulletEnabled val="1"/>
        </dgm:presLayoutVars>
      </dgm:prSet>
      <dgm:spPr/>
      <dgm:t>
        <a:bodyPr/>
        <a:lstStyle/>
        <a:p>
          <a:endParaRPr lang="de-DE"/>
        </a:p>
      </dgm:t>
    </dgm:pt>
  </dgm:ptLst>
  <dgm:cxnLst>
    <dgm:cxn modelId="{154F0853-0CAB-4C41-B512-E7586740D879}" type="presOf" srcId="{90A2E467-0348-482D-9491-41A098AA4650}" destId="{95F062F7-C8AD-4EBA-9609-8427B03DBD81}" srcOrd="0" destOrd="0" presId="urn:microsoft.com/office/officeart/2008/layout/RadialCluster"/>
    <dgm:cxn modelId="{D73C9942-5C8D-4585-B98C-AABEB7C49EF4}" type="presOf" srcId="{A83E680F-46AF-4317-9303-4B35142FB1E8}" destId="{30B30E68-9DDA-4019-AE31-2613862A740B}" srcOrd="0" destOrd="0" presId="urn:microsoft.com/office/officeart/2008/layout/RadialCluster"/>
    <dgm:cxn modelId="{F4473DF2-59FF-42E6-8AD4-91AAB1F2790F}" type="presOf" srcId="{D671557F-26FA-449F-B398-D1BE170B136A}" destId="{CE58A397-EE0A-406E-95C4-F2F8002C80E1}" srcOrd="0" destOrd="0" presId="urn:microsoft.com/office/officeart/2008/layout/RadialCluster"/>
    <dgm:cxn modelId="{E7A98A1F-803F-41A1-A471-4C5B261D6D20}" type="presOf" srcId="{A89C3D99-3226-40FF-A94D-3024F2BEAC27}" destId="{C6D1D8E3-ADEF-4866-A969-5A2DECCD07E8}" srcOrd="0" destOrd="0" presId="urn:microsoft.com/office/officeart/2008/layout/RadialCluster"/>
    <dgm:cxn modelId="{5508B771-7A83-4401-9EE5-4D06C8F9898F}" type="presOf" srcId="{FA5B03BA-2385-4605-B75C-A74698CEE1A9}" destId="{DF9EE33E-5662-4376-8AF5-DF948073D60C}" srcOrd="0" destOrd="0" presId="urn:microsoft.com/office/officeart/2008/layout/RadialCluster"/>
    <dgm:cxn modelId="{27D602C2-B178-420E-953F-04E904E8B81E}" type="presOf" srcId="{40F13C2C-9614-41E2-A4E4-631645040D0F}" destId="{19E39B49-544B-4B18-8C7E-862C69F7591D}" srcOrd="0" destOrd="0" presId="urn:microsoft.com/office/officeart/2008/layout/RadialCluster"/>
    <dgm:cxn modelId="{C2F17810-EA3C-4D76-9E90-605181A7CE08}" type="presOf" srcId="{543D21DB-1C43-44B2-844D-39DEC0D3FA45}" destId="{26B029F6-4FE5-4873-BBCE-34AA69F5B809}" srcOrd="0" destOrd="0" presId="urn:microsoft.com/office/officeart/2008/layout/RadialCluster"/>
    <dgm:cxn modelId="{D32213DD-248C-44CB-93F0-D1F3BF183222}" type="presOf" srcId="{79F29A8C-496F-41B3-8F30-0427218C5C99}" destId="{54A67F27-6BFD-4263-A523-221AE0E7E70A}" srcOrd="0" destOrd="0" presId="urn:microsoft.com/office/officeart/2008/layout/RadialCluster"/>
    <dgm:cxn modelId="{D71804E0-984A-45D8-BAC5-49C040A2AB58}" srcId="{D671557F-26FA-449F-B398-D1BE170B136A}" destId="{FA5B03BA-2385-4605-B75C-A74698CEE1A9}" srcOrd="4" destOrd="0" parTransId="{CDCEA304-C746-4B55-8EAD-F04E909CF6B9}" sibTransId="{20A13E82-9A7E-4E7A-8F50-5E6158F64107}"/>
    <dgm:cxn modelId="{048BAFB5-1DA6-4798-B9FF-2808B1AE5BF4}" srcId="{A89C3D99-3226-40FF-A94D-3024F2BEAC27}" destId="{D671557F-26FA-449F-B398-D1BE170B136A}" srcOrd="0" destOrd="0" parTransId="{8159C823-D83B-475C-85E3-280CC601C215}" sibTransId="{CE583DBC-B9A6-4E06-97C6-E47397CF66B6}"/>
    <dgm:cxn modelId="{2B8CF140-EC4C-4193-AC7F-411B6E21D785}" srcId="{D671557F-26FA-449F-B398-D1BE170B136A}" destId="{9BB1D565-9B6A-4D07-A65C-1FE8AA1D0BF0}" srcOrd="5" destOrd="0" parTransId="{138BBCA6-0826-4FB1-B81E-990860DD85F1}" sibTransId="{82429959-ABBC-4C5B-9858-878A50C2BC18}"/>
    <dgm:cxn modelId="{C72AABC8-94D5-4C28-B5B3-0C4CCD6E486B}" srcId="{D671557F-26FA-449F-B398-D1BE170B136A}" destId="{9569F037-D934-4DA2-BB04-0EBCC6BBA23B}" srcOrd="2" destOrd="0" parTransId="{A83E680F-46AF-4317-9303-4B35142FB1E8}" sibTransId="{6A7E0AA5-DDB3-4BFF-809C-86277E0C6301}"/>
    <dgm:cxn modelId="{9182F19E-D43F-498A-B374-62C735C8DA47}" type="presOf" srcId="{CDCEA304-C746-4B55-8EAD-F04E909CF6B9}" destId="{26351E7A-4BBA-4391-9645-F31288047974}" srcOrd="0" destOrd="0" presId="urn:microsoft.com/office/officeart/2008/layout/RadialCluster"/>
    <dgm:cxn modelId="{426C8E69-73D5-4A5B-992E-C6AA18CB888E}" srcId="{D671557F-26FA-449F-B398-D1BE170B136A}" destId="{90A2E467-0348-482D-9491-41A098AA4650}" srcOrd="3" destOrd="0" parTransId="{79F29A8C-496F-41B3-8F30-0427218C5C99}" sibTransId="{96F734A7-8CF8-4A24-94B3-D08CD416F270}"/>
    <dgm:cxn modelId="{F16720BB-C1A9-4AA8-9DC6-57D5C3EAC55C}" type="presOf" srcId="{9BB1D565-9B6A-4D07-A65C-1FE8AA1D0BF0}" destId="{13DE559E-F5F1-4636-A6FF-6B7F04C86D4C}" srcOrd="0" destOrd="0" presId="urn:microsoft.com/office/officeart/2008/layout/RadialCluster"/>
    <dgm:cxn modelId="{FB40744D-CCBD-4802-B2BB-B0E24F004DE8}" srcId="{D671557F-26FA-449F-B398-D1BE170B136A}" destId="{2B358318-EAA8-45F6-85F0-6730C8755E7D}" srcOrd="1" destOrd="0" parTransId="{64771F27-5FAE-4210-9608-42943A7C6256}" sibTransId="{F2EE5120-8F6C-4516-A88A-CA394745070E}"/>
    <dgm:cxn modelId="{FC75289A-031C-4A28-9CE6-1AC53BB81608}" srcId="{D671557F-26FA-449F-B398-D1BE170B136A}" destId="{543D21DB-1C43-44B2-844D-39DEC0D3FA45}" srcOrd="0" destOrd="0" parTransId="{40F13C2C-9614-41E2-A4E4-631645040D0F}" sibTransId="{28045110-6258-4E9C-A650-38872DACEEA4}"/>
    <dgm:cxn modelId="{354843DC-1999-461B-881F-04D8942EE9DF}" type="presOf" srcId="{64771F27-5FAE-4210-9608-42943A7C6256}" destId="{9971A6E5-8FD7-4639-9A43-6A799C68BDA0}" srcOrd="0" destOrd="0" presId="urn:microsoft.com/office/officeart/2008/layout/RadialCluster"/>
    <dgm:cxn modelId="{0A5B2A8C-4014-4ACE-AF51-97E7FA8CBB5B}" type="presOf" srcId="{138BBCA6-0826-4FB1-B81E-990860DD85F1}" destId="{65DDA24D-95F2-45C8-B319-CF46B6E09134}" srcOrd="0" destOrd="0" presId="urn:microsoft.com/office/officeart/2008/layout/RadialCluster"/>
    <dgm:cxn modelId="{11338267-B4D8-4B13-B06D-202C08ED057E}" type="presOf" srcId="{9569F037-D934-4DA2-BB04-0EBCC6BBA23B}" destId="{28E0A9F2-CD81-4668-B4A8-B63AFB893DB6}" srcOrd="0" destOrd="0" presId="urn:microsoft.com/office/officeart/2008/layout/RadialCluster"/>
    <dgm:cxn modelId="{E9F8CCA1-EA0B-42F9-BEF8-38C1C1002D61}" type="presOf" srcId="{2B358318-EAA8-45F6-85F0-6730C8755E7D}" destId="{4DB4ED59-CB9D-43EE-963E-7B83AE29DCC5}" srcOrd="0" destOrd="0" presId="urn:microsoft.com/office/officeart/2008/layout/RadialCluster"/>
    <dgm:cxn modelId="{B4112BC1-C57E-4286-A984-9A950F09ADD0}" type="presParOf" srcId="{C6D1D8E3-ADEF-4866-A969-5A2DECCD07E8}" destId="{E820D671-393A-4B2A-A515-933BFFAFFBD3}" srcOrd="0" destOrd="0" presId="urn:microsoft.com/office/officeart/2008/layout/RadialCluster"/>
    <dgm:cxn modelId="{02F32E14-6A78-4030-A0DA-EF933340A29A}" type="presParOf" srcId="{E820D671-393A-4B2A-A515-933BFFAFFBD3}" destId="{CE58A397-EE0A-406E-95C4-F2F8002C80E1}" srcOrd="0" destOrd="0" presId="urn:microsoft.com/office/officeart/2008/layout/RadialCluster"/>
    <dgm:cxn modelId="{1A8B4878-47FE-47BA-BF09-273F273A4C57}" type="presParOf" srcId="{E820D671-393A-4B2A-A515-933BFFAFFBD3}" destId="{19E39B49-544B-4B18-8C7E-862C69F7591D}" srcOrd="1" destOrd="0" presId="urn:microsoft.com/office/officeart/2008/layout/RadialCluster"/>
    <dgm:cxn modelId="{C1F00255-1558-4163-883C-3041C9829C82}" type="presParOf" srcId="{E820D671-393A-4B2A-A515-933BFFAFFBD3}" destId="{26B029F6-4FE5-4873-BBCE-34AA69F5B809}" srcOrd="2" destOrd="0" presId="urn:microsoft.com/office/officeart/2008/layout/RadialCluster"/>
    <dgm:cxn modelId="{F1AC7769-2377-42A5-B443-2DC0B685B6BD}" type="presParOf" srcId="{E820D671-393A-4B2A-A515-933BFFAFFBD3}" destId="{9971A6E5-8FD7-4639-9A43-6A799C68BDA0}" srcOrd="3" destOrd="0" presId="urn:microsoft.com/office/officeart/2008/layout/RadialCluster"/>
    <dgm:cxn modelId="{2A184603-8D8A-4DBF-9F85-AA22B45AADBD}" type="presParOf" srcId="{E820D671-393A-4B2A-A515-933BFFAFFBD3}" destId="{4DB4ED59-CB9D-43EE-963E-7B83AE29DCC5}" srcOrd="4" destOrd="0" presId="urn:microsoft.com/office/officeart/2008/layout/RadialCluster"/>
    <dgm:cxn modelId="{04EA63F1-8F3D-4089-8BFB-8C9EDD465628}" type="presParOf" srcId="{E820D671-393A-4B2A-A515-933BFFAFFBD3}" destId="{30B30E68-9DDA-4019-AE31-2613862A740B}" srcOrd="5" destOrd="0" presId="urn:microsoft.com/office/officeart/2008/layout/RadialCluster"/>
    <dgm:cxn modelId="{4C3ED9BB-C2F3-40DD-8EAB-EC5EED485F63}" type="presParOf" srcId="{E820D671-393A-4B2A-A515-933BFFAFFBD3}" destId="{28E0A9F2-CD81-4668-B4A8-B63AFB893DB6}" srcOrd="6" destOrd="0" presId="urn:microsoft.com/office/officeart/2008/layout/RadialCluster"/>
    <dgm:cxn modelId="{0365AA81-A898-47C7-B1CB-BE2D4707BDAE}" type="presParOf" srcId="{E820D671-393A-4B2A-A515-933BFFAFFBD3}" destId="{54A67F27-6BFD-4263-A523-221AE0E7E70A}" srcOrd="7" destOrd="0" presId="urn:microsoft.com/office/officeart/2008/layout/RadialCluster"/>
    <dgm:cxn modelId="{71A754B7-6070-41EA-B08C-6C9873082868}" type="presParOf" srcId="{E820D671-393A-4B2A-A515-933BFFAFFBD3}" destId="{95F062F7-C8AD-4EBA-9609-8427B03DBD81}" srcOrd="8" destOrd="0" presId="urn:microsoft.com/office/officeart/2008/layout/RadialCluster"/>
    <dgm:cxn modelId="{20BF1887-1479-44E1-B703-11246F5E914F}" type="presParOf" srcId="{E820D671-393A-4B2A-A515-933BFFAFFBD3}" destId="{26351E7A-4BBA-4391-9645-F31288047974}" srcOrd="9" destOrd="0" presId="urn:microsoft.com/office/officeart/2008/layout/RadialCluster"/>
    <dgm:cxn modelId="{28F96186-83DE-4540-AA84-6D349A49679A}" type="presParOf" srcId="{E820D671-393A-4B2A-A515-933BFFAFFBD3}" destId="{DF9EE33E-5662-4376-8AF5-DF948073D60C}" srcOrd="10" destOrd="0" presId="urn:microsoft.com/office/officeart/2008/layout/RadialCluster"/>
    <dgm:cxn modelId="{B20FE522-C2DE-4348-9247-89782510497E}" type="presParOf" srcId="{E820D671-393A-4B2A-A515-933BFFAFFBD3}" destId="{65DDA24D-95F2-45C8-B319-CF46B6E09134}" srcOrd="11" destOrd="0" presId="urn:microsoft.com/office/officeart/2008/layout/RadialCluster"/>
    <dgm:cxn modelId="{6874B75C-3017-4C5F-A270-C44809BB8250}" type="presParOf" srcId="{E820D671-393A-4B2A-A515-933BFFAFFBD3}" destId="{13DE559E-F5F1-4636-A6FF-6B7F04C86D4C}" srcOrd="12" destOrd="0" presId="urn:microsoft.com/office/officeart/2008/layout/RadialCluster"/>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8A397-EE0A-406E-95C4-F2F8002C80E1}">
      <dsp:nvSpPr>
        <dsp:cNvPr id="0" name=""/>
        <dsp:cNvSpPr/>
      </dsp:nvSpPr>
      <dsp:spPr>
        <a:xfrm>
          <a:off x="3870522" y="1818294"/>
          <a:ext cx="1619995" cy="1619995"/>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b="0" kern="1200" dirty="0"/>
            <a:t>Weight-of-evidence evaluation for adverse findings </a:t>
          </a:r>
          <a:endParaRPr lang="de-DE" sz="2000" kern="1200" dirty="0"/>
        </a:p>
      </dsp:txBody>
      <dsp:txXfrm>
        <a:off x="3949604" y="1897376"/>
        <a:ext cx="1461831" cy="1461831"/>
      </dsp:txXfrm>
    </dsp:sp>
    <dsp:sp modelId="{19E39B49-544B-4B18-8C7E-862C69F7591D}">
      <dsp:nvSpPr>
        <dsp:cNvPr id="0" name=""/>
        <dsp:cNvSpPr/>
      </dsp:nvSpPr>
      <dsp:spPr>
        <a:xfrm rot="16200000">
          <a:off x="4455370" y="1593144"/>
          <a:ext cx="450299" cy="0"/>
        </a:xfrm>
        <a:custGeom>
          <a:avLst/>
          <a:gdLst/>
          <a:ahLst/>
          <a:cxnLst/>
          <a:rect l="0" t="0" r="0" b="0"/>
          <a:pathLst>
            <a:path>
              <a:moveTo>
                <a:pt x="0" y="0"/>
              </a:moveTo>
              <a:lnTo>
                <a:pt x="450299"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B029F6-4FE5-4873-BBCE-34AA69F5B809}">
      <dsp:nvSpPr>
        <dsp:cNvPr id="0" name=""/>
        <dsp:cNvSpPr/>
      </dsp:nvSpPr>
      <dsp:spPr>
        <a:xfrm>
          <a:off x="3960518" y="-72008"/>
          <a:ext cx="1440003" cy="1440003"/>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n-US" sz="2200" b="0" kern="1200" dirty="0"/>
            <a:t>exposure margins </a:t>
          </a:r>
          <a:endParaRPr lang="de-DE" sz="2200" kern="1200" dirty="0"/>
        </a:p>
      </dsp:txBody>
      <dsp:txXfrm>
        <a:off x="4030813" y="-1713"/>
        <a:ext cx="1299413" cy="1299413"/>
      </dsp:txXfrm>
    </dsp:sp>
    <dsp:sp modelId="{9971A6E5-8FD7-4639-9A43-6A799C68BDA0}">
      <dsp:nvSpPr>
        <dsp:cNvPr id="0" name=""/>
        <dsp:cNvSpPr/>
      </dsp:nvSpPr>
      <dsp:spPr>
        <a:xfrm rot="19800000">
          <a:off x="5468219" y="2077424"/>
          <a:ext cx="332862" cy="0"/>
        </a:xfrm>
        <a:custGeom>
          <a:avLst/>
          <a:gdLst/>
          <a:ahLst/>
          <a:cxnLst/>
          <a:rect l="0" t="0" r="0" b="0"/>
          <a:pathLst>
            <a:path>
              <a:moveTo>
                <a:pt x="0" y="0"/>
              </a:moveTo>
              <a:lnTo>
                <a:pt x="33286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B4ED59-CB9D-43EE-963E-7B83AE29DCC5}">
      <dsp:nvSpPr>
        <dsp:cNvPr id="0" name=""/>
        <dsp:cNvSpPr/>
      </dsp:nvSpPr>
      <dsp:spPr>
        <a:xfrm>
          <a:off x="5778784" y="858513"/>
          <a:ext cx="1440003" cy="1440003"/>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b="0" kern="1200" dirty="0"/>
            <a:t>biological plausibility</a:t>
          </a:r>
          <a:endParaRPr lang="de-DE" sz="2000" kern="1200" dirty="0"/>
        </a:p>
      </dsp:txBody>
      <dsp:txXfrm>
        <a:off x="5849079" y="928808"/>
        <a:ext cx="1299413" cy="1299413"/>
      </dsp:txXfrm>
    </dsp:sp>
    <dsp:sp modelId="{30B30E68-9DDA-4019-AE31-2613862A740B}">
      <dsp:nvSpPr>
        <dsp:cNvPr id="0" name=""/>
        <dsp:cNvSpPr/>
      </dsp:nvSpPr>
      <dsp:spPr>
        <a:xfrm rot="1800000">
          <a:off x="5468219" y="3179159"/>
          <a:ext cx="332862" cy="0"/>
        </a:xfrm>
        <a:custGeom>
          <a:avLst/>
          <a:gdLst/>
          <a:ahLst/>
          <a:cxnLst/>
          <a:rect l="0" t="0" r="0" b="0"/>
          <a:pathLst>
            <a:path>
              <a:moveTo>
                <a:pt x="0" y="0"/>
              </a:moveTo>
              <a:lnTo>
                <a:pt x="33286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E0A9F2-CD81-4668-B4A8-B63AFB893DB6}">
      <dsp:nvSpPr>
        <dsp:cNvPr id="0" name=""/>
        <dsp:cNvSpPr/>
      </dsp:nvSpPr>
      <dsp:spPr>
        <a:xfrm>
          <a:off x="5778784" y="2958066"/>
          <a:ext cx="1440003" cy="1440003"/>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b="0" kern="1200" dirty="0"/>
            <a:t>dose-response relationship </a:t>
          </a:r>
          <a:endParaRPr lang="de-DE" sz="1800" kern="1200" dirty="0"/>
        </a:p>
      </dsp:txBody>
      <dsp:txXfrm>
        <a:off x="5849079" y="3028361"/>
        <a:ext cx="1299413" cy="1299413"/>
      </dsp:txXfrm>
    </dsp:sp>
    <dsp:sp modelId="{54A67F27-6BFD-4263-A523-221AE0E7E70A}">
      <dsp:nvSpPr>
        <dsp:cNvPr id="0" name=""/>
        <dsp:cNvSpPr/>
      </dsp:nvSpPr>
      <dsp:spPr>
        <a:xfrm rot="5400000">
          <a:off x="4455443" y="3663365"/>
          <a:ext cx="450152" cy="0"/>
        </a:xfrm>
        <a:custGeom>
          <a:avLst/>
          <a:gdLst/>
          <a:ahLst/>
          <a:cxnLst/>
          <a:rect l="0" t="0" r="0" b="0"/>
          <a:pathLst>
            <a:path>
              <a:moveTo>
                <a:pt x="0" y="0"/>
              </a:moveTo>
              <a:lnTo>
                <a:pt x="45015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F062F7-C8AD-4EBA-9609-8427B03DBD81}">
      <dsp:nvSpPr>
        <dsp:cNvPr id="0" name=""/>
        <dsp:cNvSpPr/>
      </dsp:nvSpPr>
      <dsp:spPr>
        <a:xfrm>
          <a:off x="3960518" y="3888442"/>
          <a:ext cx="1440003" cy="1440003"/>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b="0" kern="1200" dirty="0"/>
            <a:t>reversibility </a:t>
          </a:r>
          <a:endParaRPr lang="de-DE" sz="1800" kern="1200" dirty="0"/>
        </a:p>
      </dsp:txBody>
      <dsp:txXfrm>
        <a:off x="4030813" y="3958737"/>
        <a:ext cx="1299413" cy="1299413"/>
      </dsp:txXfrm>
    </dsp:sp>
    <dsp:sp modelId="{26351E7A-4BBA-4391-9645-F31288047974}">
      <dsp:nvSpPr>
        <dsp:cNvPr id="0" name=""/>
        <dsp:cNvSpPr/>
      </dsp:nvSpPr>
      <dsp:spPr>
        <a:xfrm rot="9000000">
          <a:off x="3559957" y="3179159"/>
          <a:ext cx="332862" cy="0"/>
        </a:xfrm>
        <a:custGeom>
          <a:avLst/>
          <a:gdLst/>
          <a:ahLst/>
          <a:cxnLst/>
          <a:rect l="0" t="0" r="0" b="0"/>
          <a:pathLst>
            <a:path>
              <a:moveTo>
                <a:pt x="0" y="0"/>
              </a:moveTo>
              <a:lnTo>
                <a:pt x="33286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9EE33E-5662-4376-8AF5-DF948073D60C}">
      <dsp:nvSpPr>
        <dsp:cNvPr id="0" name=""/>
        <dsp:cNvSpPr/>
      </dsp:nvSpPr>
      <dsp:spPr>
        <a:xfrm>
          <a:off x="2142251" y="2958066"/>
          <a:ext cx="1440003" cy="1440003"/>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b="0" kern="1200" dirty="0"/>
            <a:t>confounding parental toxicity</a:t>
          </a:r>
          <a:endParaRPr lang="de-DE" sz="1700" kern="1200" dirty="0"/>
        </a:p>
      </dsp:txBody>
      <dsp:txXfrm>
        <a:off x="2212546" y="3028361"/>
        <a:ext cx="1299413" cy="1299413"/>
      </dsp:txXfrm>
    </dsp:sp>
    <dsp:sp modelId="{65DDA24D-95F2-45C8-B319-CF46B6E09134}">
      <dsp:nvSpPr>
        <dsp:cNvPr id="0" name=""/>
        <dsp:cNvSpPr/>
      </dsp:nvSpPr>
      <dsp:spPr>
        <a:xfrm rot="12600000">
          <a:off x="3559957" y="2077424"/>
          <a:ext cx="332862" cy="0"/>
        </a:xfrm>
        <a:custGeom>
          <a:avLst/>
          <a:gdLst/>
          <a:ahLst/>
          <a:cxnLst/>
          <a:rect l="0" t="0" r="0" b="0"/>
          <a:pathLst>
            <a:path>
              <a:moveTo>
                <a:pt x="0" y="0"/>
              </a:moveTo>
              <a:lnTo>
                <a:pt x="33286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DE559E-F5F1-4636-A6FF-6B7F04C86D4C}">
      <dsp:nvSpPr>
        <dsp:cNvPr id="0" name=""/>
        <dsp:cNvSpPr/>
      </dsp:nvSpPr>
      <dsp:spPr>
        <a:xfrm>
          <a:off x="2142251" y="858513"/>
          <a:ext cx="1440003" cy="1440003"/>
        </a:xfrm>
        <a:prstGeom prst="roundRect">
          <a:avLst/>
        </a:prstGeom>
        <a:solidFill>
          <a:srgbClr val="0093D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b="0" kern="1200" dirty="0"/>
            <a:t>cross-species concordance </a:t>
          </a:r>
          <a:endParaRPr lang="de-DE" sz="1600" kern="1200" dirty="0"/>
        </a:p>
      </dsp:txBody>
      <dsp:txXfrm>
        <a:off x="2212546" y="928808"/>
        <a:ext cx="1299413" cy="1299413"/>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7" cy="465165"/>
          </a:xfrm>
          <a:prstGeom prst="rect">
            <a:avLst/>
          </a:prstGeom>
        </p:spPr>
        <p:txBody>
          <a:bodyPr vert="horz" lIns="81691" tIns="40845" rIns="81691" bIns="40845" rtlCol="0"/>
          <a:lstStyle>
            <a:lvl1pPr algn="l">
              <a:defRPr sz="1000"/>
            </a:lvl1pPr>
          </a:lstStyle>
          <a:p>
            <a:pPr>
              <a:defRPr/>
            </a:pPr>
            <a:endParaRPr lang="en-US"/>
          </a:p>
        </p:txBody>
      </p:sp>
      <p:sp>
        <p:nvSpPr>
          <p:cNvPr id="3" name="Date Placeholder 2"/>
          <p:cNvSpPr>
            <a:spLocks noGrp="1"/>
          </p:cNvSpPr>
          <p:nvPr>
            <p:ph type="dt" sz="quarter" idx="1"/>
          </p:nvPr>
        </p:nvSpPr>
        <p:spPr>
          <a:xfrm>
            <a:off x="3970402" y="1"/>
            <a:ext cx="3038527" cy="465165"/>
          </a:xfrm>
          <a:prstGeom prst="rect">
            <a:avLst/>
          </a:prstGeom>
        </p:spPr>
        <p:txBody>
          <a:bodyPr vert="horz" lIns="81691" tIns="40845" rIns="81691" bIns="40845" rtlCol="0"/>
          <a:lstStyle>
            <a:lvl1pPr algn="r">
              <a:defRPr sz="1000"/>
            </a:lvl1pPr>
          </a:lstStyle>
          <a:p>
            <a:pPr>
              <a:defRPr/>
            </a:pPr>
            <a:fld id="{2447260B-E809-401B-B3AE-474F6857B9EF}" type="datetimeFigureOut">
              <a:rPr lang="en-US"/>
              <a:pPr>
                <a:defRPr/>
              </a:pPr>
              <a:t>6/30/2020</a:t>
            </a:fld>
            <a:endParaRPr lang="en-US" dirty="0"/>
          </a:p>
        </p:txBody>
      </p:sp>
      <p:sp>
        <p:nvSpPr>
          <p:cNvPr id="4" name="Footer Placeholder 3"/>
          <p:cNvSpPr>
            <a:spLocks noGrp="1"/>
          </p:cNvSpPr>
          <p:nvPr>
            <p:ph type="ftr" sz="quarter" idx="2"/>
          </p:nvPr>
        </p:nvSpPr>
        <p:spPr>
          <a:xfrm>
            <a:off x="0" y="8829855"/>
            <a:ext cx="3038527" cy="465165"/>
          </a:xfrm>
          <a:prstGeom prst="rect">
            <a:avLst/>
          </a:prstGeom>
        </p:spPr>
        <p:txBody>
          <a:bodyPr vert="horz" lIns="81691" tIns="40845" rIns="81691" bIns="40845" rtlCol="0" anchor="b"/>
          <a:lstStyle>
            <a:lvl1pPr algn="l">
              <a:defRPr sz="1000"/>
            </a:lvl1pPr>
          </a:lstStyle>
          <a:p>
            <a:pPr>
              <a:defRPr/>
            </a:pPr>
            <a:endParaRPr lang="en-US"/>
          </a:p>
        </p:txBody>
      </p:sp>
      <p:sp>
        <p:nvSpPr>
          <p:cNvPr id="5" name="Slide Number Placeholder 4"/>
          <p:cNvSpPr>
            <a:spLocks noGrp="1"/>
          </p:cNvSpPr>
          <p:nvPr>
            <p:ph type="sldNum" sz="quarter" idx="3"/>
          </p:nvPr>
        </p:nvSpPr>
        <p:spPr>
          <a:xfrm>
            <a:off x="3970402" y="8829855"/>
            <a:ext cx="3038527" cy="465165"/>
          </a:xfrm>
          <a:prstGeom prst="rect">
            <a:avLst/>
          </a:prstGeom>
        </p:spPr>
        <p:txBody>
          <a:bodyPr vert="horz" lIns="81691" tIns="40845" rIns="81691" bIns="40845" rtlCol="0" anchor="b"/>
          <a:lstStyle>
            <a:lvl1pPr algn="r">
              <a:defRPr sz="1000"/>
            </a:lvl1pPr>
          </a:lstStyle>
          <a:p>
            <a:pPr>
              <a:defRPr/>
            </a:pPr>
            <a:fld id="{5A13D4B8-F0D2-4176-93C7-0EA9900B45D7}" type="slidenum">
              <a:rPr lang="en-US"/>
              <a:pPr>
                <a:defRPr/>
              </a:pPr>
              <a:t>‹#›</a:t>
            </a:fld>
            <a:endParaRPr lang="en-US" dirty="0"/>
          </a:p>
        </p:txBody>
      </p:sp>
    </p:spTree>
    <p:extLst>
      <p:ext uri="{BB962C8B-B14F-4D97-AF65-F5344CB8AC3E}">
        <p14:creationId xmlns:p14="http://schemas.microsoft.com/office/powerpoint/2010/main" val="1913193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p:cNvSpPr>
            <a:spLocks noGrp="1" noRot="1" noChangeAspect="1" noChangeArrowheads="1"/>
          </p:cNvSpPr>
          <p:nvPr>
            <p:ph type="sldImg"/>
          </p:nvPr>
        </p:nvSpPr>
        <p:spPr bwMode="auto">
          <a:xfrm>
            <a:off x="1181100" y="706438"/>
            <a:ext cx="4646613" cy="3484562"/>
          </a:xfrm>
          <a:prstGeom prst="rect">
            <a:avLst/>
          </a:prstGeom>
          <a:noFill/>
          <a:ln w="9525">
            <a:noFill/>
            <a:round/>
            <a:headEnd/>
            <a:tailEnd/>
          </a:ln>
        </p:spPr>
      </p:sp>
      <p:sp>
        <p:nvSpPr>
          <p:cNvPr id="2050" name="Rectangle 2"/>
          <p:cNvSpPr>
            <a:spLocks noGrp="1" noChangeArrowheads="1"/>
          </p:cNvSpPr>
          <p:nvPr>
            <p:ph type="body"/>
          </p:nvPr>
        </p:nvSpPr>
        <p:spPr bwMode="auto">
          <a:xfrm>
            <a:off x="700746" y="4415618"/>
            <a:ext cx="5607437" cy="418234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
        <p:nvSpPr>
          <p:cNvPr id="2051" name="Rectangle 3"/>
          <p:cNvSpPr>
            <a:spLocks noGrp="1" noChangeArrowheads="1"/>
          </p:cNvSpPr>
          <p:nvPr>
            <p:ph type="hdr"/>
          </p:nvPr>
        </p:nvSpPr>
        <p:spPr bwMode="auto">
          <a:xfrm>
            <a:off x="0" y="0"/>
            <a:ext cx="3041472" cy="46378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2" name="Rectangle 4"/>
          <p:cNvSpPr>
            <a:spLocks noGrp="1" noChangeArrowheads="1"/>
          </p:cNvSpPr>
          <p:nvPr>
            <p:ph type="dt"/>
          </p:nvPr>
        </p:nvSpPr>
        <p:spPr bwMode="auto">
          <a:xfrm>
            <a:off x="3967457" y="0"/>
            <a:ext cx="3041472" cy="46378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3" name="Rectangle 5"/>
          <p:cNvSpPr>
            <a:spLocks noGrp="1" noChangeArrowheads="1"/>
          </p:cNvSpPr>
          <p:nvPr>
            <p:ph type="ftr"/>
          </p:nvPr>
        </p:nvSpPr>
        <p:spPr bwMode="auto">
          <a:xfrm>
            <a:off x="0" y="8831235"/>
            <a:ext cx="3041472" cy="46378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4" name="Rectangle 6"/>
          <p:cNvSpPr>
            <a:spLocks noGrp="1" noChangeArrowheads="1"/>
          </p:cNvSpPr>
          <p:nvPr>
            <p:ph type="sldNum"/>
          </p:nvPr>
        </p:nvSpPr>
        <p:spPr bwMode="auto">
          <a:xfrm>
            <a:off x="3967457" y="8831235"/>
            <a:ext cx="3041472" cy="46378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fld id="{D3E9CFB9-F6A3-4C83-B073-D328CD2C617A}" type="slidenum">
              <a:rPr lang="ru-RU"/>
              <a:pPr>
                <a:defRPr/>
              </a:pPr>
              <a:t>‹#›</a:t>
            </a:fld>
            <a:endParaRPr lang="ru-RU"/>
          </a:p>
        </p:txBody>
      </p:sp>
    </p:spTree>
    <p:extLst>
      <p:ext uri="{BB962C8B-B14F-4D97-AF65-F5344CB8AC3E}">
        <p14:creationId xmlns:p14="http://schemas.microsoft.com/office/powerpoint/2010/main" val="76674467"/>
      </p:ext>
    </p:extLst>
  </p:cSld>
  <p:clrMap bg1="lt1" tx1="dk1" bg2="lt2" tx2="dk2" accent1="accent1" accent2="accent2" accent3="accent3" accent4="accent4" accent5="accent5" accent6="accent6" hlink="hlink" folHlink="folHlink"/>
  <p:hf dt="0"/>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idx="10"/>
          </p:nvPr>
        </p:nvSpPr>
        <p:spPr/>
        <p:txBody>
          <a:bodyPr/>
          <a:lstStyle/>
          <a:p>
            <a:pPr>
              <a:defRPr/>
            </a:pPr>
            <a:endParaRPr lang="ru-RU"/>
          </a:p>
        </p:txBody>
      </p:sp>
      <p:sp>
        <p:nvSpPr>
          <p:cNvPr id="5" name="Fußzeilenplatzhalter 4"/>
          <p:cNvSpPr>
            <a:spLocks noGrp="1"/>
          </p:cNvSpPr>
          <p:nvPr>
            <p:ph type="ftr" idx="11"/>
          </p:nvPr>
        </p:nvSpPr>
        <p:spPr/>
        <p:txBody>
          <a:bodyPr/>
          <a:lstStyle/>
          <a:p>
            <a:pPr>
              <a:defRPr/>
            </a:pPr>
            <a:endParaRPr lang="ru-RU"/>
          </a:p>
        </p:txBody>
      </p:sp>
      <p:sp>
        <p:nvSpPr>
          <p:cNvPr id="6" name="Foliennummernplatzhalter 5"/>
          <p:cNvSpPr>
            <a:spLocks noGrp="1"/>
          </p:cNvSpPr>
          <p:nvPr>
            <p:ph type="sldNum" idx="12"/>
          </p:nvPr>
        </p:nvSpPr>
        <p:spPr/>
        <p:txBody>
          <a:bodyPr/>
          <a:lstStyle/>
          <a:p>
            <a:pPr>
              <a:defRPr/>
            </a:pPr>
            <a:fld id="{D3E9CFB9-F6A3-4C83-B073-D328CD2C617A}" type="slidenum">
              <a:rPr lang="ru-RU" smtClean="0"/>
              <a:pPr>
                <a:defRPr/>
              </a:pPr>
              <a:t>1</a:t>
            </a:fld>
            <a:endParaRPr lang="ru-RU"/>
          </a:p>
        </p:txBody>
      </p:sp>
    </p:spTree>
    <p:extLst>
      <p:ext uri="{BB962C8B-B14F-4D97-AF65-F5344CB8AC3E}">
        <p14:creationId xmlns:p14="http://schemas.microsoft.com/office/powerpoint/2010/main" val="1065404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p:cNvSpPr>
            <a:spLocks noGrp="1" noChangeArrowheads="1"/>
          </p:cNvSpPr>
          <p:nvPr>
            <p:ph type="sldNum" sz="quarter"/>
          </p:nvPr>
        </p:nvSpPr>
        <p:spPr>
          <a:noFill/>
        </p:spPr>
        <p:txBody>
          <a:bodyPr/>
          <a:lstStyle/>
          <a:p>
            <a:fld id="{98D1E30A-5FA3-4C7D-9DE1-BC4F3C769BF1}" type="slidenum">
              <a:rPr lang="ru-RU" smtClean="0"/>
              <a:pPr/>
              <a:t>2</a:t>
            </a:fld>
            <a:endParaRPr lang="ru-RU"/>
          </a:p>
        </p:txBody>
      </p:sp>
      <p:sp>
        <p:nvSpPr>
          <p:cNvPr id="11267" name="Rectangle 1"/>
          <p:cNvSpPr>
            <a:spLocks noGrp="1" noRot="1" noChangeAspect="1" noChangeArrowheads="1" noTextEdit="1"/>
          </p:cNvSpPr>
          <p:nvPr>
            <p:ph type="sldImg"/>
          </p:nvPr>
        </p:nvSpPr>
        <p:spPr>
          <a:xfrm>
            <a:off x="1181100" y="706438"/>
            <a:ext cx="4648200" cy="3486150"/>
          </a:xfrm>
          <a:solidFill>
            <a:srgbClr val="FFFFFF"/>
          </a:solidFill>
          <a:ln>
            <a:solidFill>
              <a:srgbClr val="000000"/>
            </a:solidFill>
            <a:miter lim="800000"/>
          </a:ln>
        </p:spPr>
      </p:sp>
      <p:sp>
        <p:nvSpPr>
          <p:cNvPr id="11268" name="Rectangle 2"/>
          <p:cNvSpPr>
            <a:spLocks noGrp="1" noChangeArrowheads="1"/>
          </p:cNvSpPr>
          <p:nvPr>
            <p:ph type="body" idx="1"/>
          </p:nvPr>
        </p:nvSpPr>
        <p:spPr>
          <a:xfrm>
            <a:off x="700746" y="4415619"/>
            <a:ext cx="5608909" cy="4183724"/>
          </a:xfrm>
          <a:noFill/>
          <a:ln/>
        </p:spPr>
        <p:txBody>
          <a:bodyPr wrap="none" anchor="ctr"/>
          <a:lstStyle/>
          <a:p>
            <a:pPr eaLnBrk="1" hangingPunct="1"/>
            <a:endParaRPr lang="de-DE" dirty="0"/>
          </a:p>
        </p:txBody>
      </p:sp>
    </p:spTree>
    <p:extLst>
      <p:ext uri="{BB962C8B-B14F-4D97-AF65-F5344CB8AC3E}">
        <p14:creationId xmlns:p14="http://schemas.microsoft.com/office/powerpoint/2010/main" val="383925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a:t>
            </a:fld>
            <a:endParaRPr lang="ru-RU"/>
          </a:p>
        </p:txBody>
      </p:sp>
    </p:spTree>
    <p:extLst>
      <p:ext uri="{BB962C8B-B14F-4D97-AF65-F5344CB8AC3E}">
        <p14:creationId xmlns:p14="http://schemas.microsoft.com/office/powerpoint/2010/main" val="790072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a:t>
            </a:fld>
            <a:endParaRPr lang="ru-RU"/>
          </a:p>
        </p:txBody>
      </p:sp>
    </p:spTree>
    <p:extLst>
      <p:ext uri="{BB962C8B-B14F-4D97-AF65-F5344CB8AC3E}">
        <p14:creationId xmlns:p14="http://schemas.microsoft.com/office/powerpoint/2010/main" val="2254736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a:t>
            </a:fld>
            <a:endParaRPr lang="ru-RU"/>
          </a:p>
        </p:txBody>
      </p:sp>
    </p:spTree>
    <p:extLst>
      <p:ext uri="{BB962C8B-B14F-4D97-AF65-F5344CB8AC3E}">
        <p14:creationId xmlns:p14="http://schemas.microsoft.com/office/powerpoint/2010/main" val="3553674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6</a:t>
            </a:fld>
            <a:endParaRPr lang="ru-RU"/>
          </a:p>
        </p:txBody>
      </p:sp>
    </p:spTree>
    <p:extLst>
      <p:ext uri="{BB962C8B-B14F-4D97-AF65-F5344CB8AC3E}">
        <p14:creationId xmlns:p14="http://schemas.microsoft.com/office/powerpoint/2010/main" val="443995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7</a:t>
            </a:fld>
            <a:endParaRPr lang="ru-RU"/>
          </a:p>
        </p:txBody>
      </p:sp>
    </p:spTree>
    <p:extLst>
      <p:ext uri="{BB962C8B-B14F-4D97-AF65-F5344CB8AC3E}">
        <p14:creationId xmlns:p14="http://schemas.microsoft.com/office/powerpoint/2010/main" val="607833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8</a:t>
            </a:fld>
            <a:endParaRPr lang="ru-RU"/>
          </a:p>
        </p:txBody>
      </p:sp>
    </p:spTree>
    <p:extLst>
      <p:ext uri="{BB962C8B-B14F-4D97-AF65-F5344CB8AC3E}">
        <p14:creationId xmlns:p14="http://schemas.microsoft.com/office/powerpoint/2010/main" val="949634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9</a:t>
            </a:fld>
            <a:endParaRPr lang="ru-RU"/>
          </a:p>
        </p:txBody>
      </p:sp>
    </p:spTree>
    <p:extLst>
      <p:ext uri="{BB962C8B-B14F-4D97-AF65-F5344CB8AC3E}">
        <p14:creationId xmlns:p14="http://schemas.microsoft.com/office/powerpoint/2010/main" val="1428253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10</a:t>
            </a:fld>
            <a:endParaRPr lang="ru-RU"/>
          </a:p>
        </p:txBody>
      </p:sp>
    </p:spTree>
    <p:extLst>
      <p:ext uri="{BB962C8B-B14F-4D97-AF65-F5344CB8AC3E}">
        <p14:creationId xmlns:p14="http://schemas.microsoft.com/office/powerpoint/2010/main" val="4092623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11</a:t>
            </a:fld>
            <a:endParaRPr lang="ru-RU"/>
          </a:p>
        </p:txBody>
      </p:sp>
    </p:spTree>
    <p:extLst>
      <p:ext uri="{BB962C8B-B14F-4D97-AF65-F5344CB8AC3E}">
        <p14:creationId xmlns:p14="http://schemas.microsoft.com/office/powerpoint/2010/main" val="320637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12</a:t>
            </a:fld>
            <a:endParaRPr lang="ru-RU"/>
          </a:p>
        </p:txBody>
      </p:sp>
    </p:spTree>
    <p:extLst>
      <p:ext uri="{BB962C8B-B14F-4D97-AF65-F5344CB8AC3E}">
        <p14:creationId xmlns:p14="http://schemas.microsoft.com/office/powerpoint/2010/main" val="1197463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13</a:t>
            </a:fld>
            <a:endParaRPr lang="ru-RU"/>
          </a:p>
        </p:txBody>
      </p:sp>
    </p:spTree>
    <p:extLst>
      <p:ext uri="{BB962C8B-B14F-4D97-AF65-F5344CB8AC3E}">
        <p14:creationId xmlns:p14="http://schemas.microsoft.com/office/powerpoint/2010/main" val="3936856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2438" lvl="1" indent="0">
              <a:buNone/>
            </a:pPr>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14</a:t>
            </a:fld>
            <a:endParaRPr lang="ru-RU"/>
          </a:p>
        </p:txBody>
      </p:sp>
    </p:spTree>
    <p:extLst>
      <p:ext uri="{BB962C8B-B14F-4D97-AF65-F5344CB8AC3E}">
        <p14:creationId xmlns:p14="http://schemas.microsoft.com/office/powerpoint/2010/main" val="3286754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15</a:t>
            </a:fld>
            <a:endParaRPr lang="ru-RU"/>
          </a:p>
        </p:txBody>
      </p:sp>
    </p:spTree>
    <p:extLst>
      <p:ext uri="{BB962C8B-B14F-4D97-AF65-F5344CB8AC3E}">
        <p14:creationId xmlns:p14="http://schemas.microsoft.com/office/powerpoint/2010/main" val="3670837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16</a:t>
            </a:fld>
            <a:endParaRPr lang="ru-RU"/>
          </a:p>
        </p:txBody>
      </p:sp>
    </p:spTree>
    <p:extLst>
      <p:ext uri="{BB962C8B-B14F-4D97-AF65-F5344CB8AC3E}">
        <p14:creationId xmlns:p14="http://schemas.microsoft.com/office/powerpoint/2010/main" val="2893543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17</a:t>
            </a:fld>
            <a:endParaRPr lang="ru-RU"/>
          </a:p>
        </p:txBody>
      </p:sp>
    </p:spTree>
    <p:extLst>
      <p:ext uri="{BB962C8B-B14F-4D97-AF65-F5344CB8AC3E}">
        <p14:creationId xmlns:p14="http://schemas.microsoft.com/office/powerpoint/2010/main" val="3711629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18</a:t>
            </a:fld>
            <a:endParaRPr lang="ru-RU"/>
          </a:p>
        </p:txBody>
      </p:sp>
    </p:spTree>
    <p:extLst>
      <p:ext uri="{BB962C8B-B14F-4D97-AF65-F5344CB8AC3E}">
        <p14:creationId xmlns:p14="http://schemas.microsoft.com/office/powerpoint/2010/main" val="3569715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19</a:t>
            </a:fld>
            <a:endParaRPr lang="ru-RU"/>
          </a:p>
        </p:txBody>
      </p:sp>
    </p:spTree>
    <p:extLst>
      <p:ext uri="{BB962C8B-B14F-4D97-AF65-F5344CB8AC3E}">
        <p14:creationId xmlns:p14="http://schemas.microsoft.com/office/powerpoint/2010/main" val="2531133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20</a:t>
            </a:fld>
            <a:endParaRPr lang="ru-RU"/>
          </a:p>
        </p:txBody>
      </p:sp>
    </p:spTree>
    <p:extLst>
      <p:ext uri="{BB962C8B-B14F-4D97-AF65-F5344CB8AC3E}">
        <p14:creationId xmlns:p14="http://schemas.microsoft.com/office/powerpoint/2010/main" val="3315103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21</a:t>
            </a:fld>
            <a:endParaRPr lang="ru-RU"/>
          </a:p>
        </p:txBody>
      </p:sp>
    </p:spTree>
    <p:extLst>
      <p:ext uri="{BB962C8B-B14F-4D97-AF65-F5344CB8AC3E}">
        <p14:creationId xmlns:p14="http://schemas.microsoft.com/office/powerpoint/2010/main" val="3608857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22</a:t>
            </a:fld>
            <a:endParaRPr lang="ru-RU"/>
          </a:p>
        </p:txBody>
      </p:sp>
    </p:spTree>
    <p:extLst>
      <p:ext uri="{BB962C8B-B14F-4D97-AF65-F5344CB8AC3E}">
        <p14:creationId xmlns:p14="http://schemas.microsoft.com/office/powerpoint/2010/main" val="1429358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23</a:t>
            </a:fld>
            <a:endParaRPr lang="ru-RU"/>
          </a:p>
        </p:txBody>
      </p:sp>
    </p:spTree>
    <p:extLst>
      <p:ext uri="{BB962C8B-B14F-4D97-AF65-F5344CB8AC3E}">
        <p14:creationId xmlns:p14="http://schemas.microsoft.com/office/powerpoint/2010/main" val="3366126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24</a:t>
            </a:fld>
            <a:endParaRPr lang="ru-RU"/>
          </a:p>
        </p:txBody>
      </p:sp>
    </p:spTree>
    <p:extLst>
      <p:ext uri="{BB962C8B-B14F-4D97-AF65-F5344CB8AC3E}">
        <p14:creationId xmlns:p14="http://schemas.microsoft.com/office/powerpoint/2010/main" val="4032244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de-DE"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25</a:t>
            </a:fld>
            <a:endParaRPr lang="ru-RU"/>
          </a:p>
        </p:txBody>
      </p:sp>
    </p:spTree>
    <p:extLst>
      <p:ext uri="{BB962C8B-B14F-4D97-AF65-F5344CB8AC3E}">
        <p14:creationId xmlns:p14="http://schemas.microsoft.com/office/powerpoint/2010/main" val="85705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26</a:t>
            </a:fld>
            <a:endParaRPr lang="ru-RU"/>
          </a:p>
        </p:txBody>
      </p:sp>
    </p:spTree>
    <p:extLst>
      <p:ext uri="{BB962C8B-B14F-4D97-AF65-F5344CB8AC3E}">
        <p14:creationId xmlns:p14="http://schemas.microsoft.com/office/powerpoint/2010/main" val="25274458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27</a:t>
            </a:fld>
            <a:endParaRPr lang="ru-RU"/>
          </a:p>
        </p:txBody>
      </p:sp>
    </p:spTree>
    <p:extLst>
      <p:ext uri="{BB962C8B-B14F-4D97-AF65-F5344CB8AC3E}">
        <p14:creationId xmlns:p14="http://schemas.microsoft.com/office/powerpoint/2010/main" val="20998688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28</a:t>
            </a:fld>
            <a:endParaRPr lang="ru-RU"/>
          </a:p>
        </p:txBody>
      </p:sp>
    </p:spTree>
    <p:extLst>
      <p:ext uri="{BB962C8B-B14F-4D97-AF65-F5344CB8AC3E}">
        <p14:creationId xmlns:p14="http://schemas.microsoft.com/office/powerpoint/2010/main" val="3784407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29</a:t>
            </a:fld>
            <a:endParaRPr lang="ru-RU"/>
          </a:p>
        </p:txBody>
      </p:sp>
    </p:spTree>
    <p:extLst>
      <p:ext uri="{BB962C8B-B14F-4D97-AF65-F5344CB8AC3E}">
        <p14:creationId xmlns:p14="http://schemas.microsoft.com/office/powerpoint/2010/main" val="3193299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30</a:t>
            </a:fld>
            <a:endParaRPr lang="ru-RU"/>
          </a:p>
        </p:txBody>
      </p:sp>
    </p:spTree>
    <p:extLst>
      <p:ext uri="{BB962C8B-B14F-4D97-AF65-F5344CB8AC3E}">
        <p14:creationId xmlns:p14="http://schemas.microsoft.com/office/powerpoint/2010/main" val="40685028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31</a:t>
            </a:fld>
            <a:endParaRPr lang="ru-RU"/>
          </a:p>
        </p:txBody>
      </p:sp>
    </p:spTree>
    <p:extLst>
      <p:ext uri="{BB962C8B-B14F-4D97-AF65-F5344CB8AC3E}">
        <p14:creationId xmlns:p14="http://schemas.microsoft.com/office/powerpoint/2010/main" val="4189201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32</a:t>
            </a:fld>
            <a:endParaRPr lang="ru-RU"/>
          </a:p>
        </p:txBody>
      </p:sp>
    </p:spTree>
    <p:extLst>
      <p:ext uri="{BB962C8B-B14F-4D97-AF65-F5344CB8AC3E}">
        <p14:creationId xmlns:p14="http://schemas.microsoft.com/office/powerpoint/2010/main" val="38894568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33</a:t>
            </a:fld>
            <a:endParaRPr lang="ru-RU"/>
          </a:p>
        </p:txBody>
      </p:sp>
    </p:spTree>
    <p:extLst>
      <p:ext uri="{BB962C8B-B14F-4D97-AF65-F5344CB8AC3E}">
        <p14:creationId xmlns:p14="http://schemas.microsoft.com/office/powerpoint/2010/main" val="2907862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34</a:t>
            </a:fld>
            <a:endParaRPr lang="ru-RU"/>
          </a:p>
        </p:txBody>
      </p:sp>
    </p:spTree>
    <p:extLst>
      <p:ext uri="{BB962C8B-B14F-4D97-AF65-F5344CB8AC3E}">
        <p14:creationId xmlns:p14="http://schemas.microsoft.com/office/powerpoint/2010/main" val="40887660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35</a:t>
            </a:fld>
            <a:endParaRPr lang="ru-RU"/>
          </a:p>
        </p:txBody>
      </p:sp>
    </p:spTree>
    <p:extLst>
      <p:ext uri="{BB962C8B-B14F-4D97-AF65-F5344CB8AC3E}">
        <p14:creationId xmlns:p14="http://schemas.microsoft.com/office/powerpoint/2010/main" val="813192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36</a:t>
            </a:fld>
            <a:endParaRPr lang="ru-RU"/>
          </a:p>
        </p:txBody>
      </p:sp>
    </p:spTree>
    <p:extLst>
      <p:ext uri="{BB962C8B-B14F-4D97-AF65-F5344CB8AC3E}">
        <p14:creationId xmlns:p14="http://schemas.microsoft.com/office/powerpoint/2010/main" val="25050746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37</a:t>
            </a:fld>
            <a:endParaRPr lang="ru-RU"/>
          </a:p>
        </p:txBody>
      </p:sp>
    </p:spTree>
    <p:extLst>
      <p:ext uri="{BB962C8B-B14F-4D97-AF65-F5344CB8AC3E}">
        <p14:creationId xmlns:p14="http://schemas.microsoft.com/office/powerpoint/2010/main" val="7912998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38</a:t>
            </a:fld>
            <a:endParaRPr lang="ru-RU"/>
          </a:p>
        </p:txBody>
      </p:sp>
    </p:spTree>
    <p:extLst>
      <p:ext uri="{BB962C8B-B14F-4D97-AF65-F5344CB8AC3E}">
        <p14:creationId xmlns:p14="http://schemas.microsoft.com/office/powerpoint/2010/main" val="3179514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39</a:t>
            </a:fld>
            <a:endParaRPr lang="ru-RU"/>
          </a:p>
        </p:txBody>
      </p:sp>
    </p:spTree>
    <p:extLst>
      <p:ext uri="{BB962C8B-B14F-4D97-AF65-F5344CB8AC3E}">
        <p14:creationId xmlns:p14="http://schemas.microsoft.com/office/powerpoint/2010/main" val="2347806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40</a:t>
            </a:fld>
            <a:endParaRPr lang="ru-RU"/>
          </a:p>
        </p:txBody>
      </p:sp>
    </p:spTree>
    <p:extLst>
      <p:ext uri="{BB962C8B-B14F-4D97-AF65-F5344CB8AC3E}">
        <p14:creationId xmlns:p14="http://schemas.microsoft.com/office/powerpoint/2010/main" val="35410438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41</a:t>
            </a:fld>
            <a:endParaRPr lang="ru-RU"/>
          </a:p>
        </p:txBody>
      </p:sp>
    </p:spTree>
    <p:extLst>
      <p:ext uri="{BB962C8B-B14F-4D97-AF65-F5344CB8AC3E}">
        <p14:creationId xmlns:p14="http://schemas.microsoft.com/office/powerpoint/2010/main" val="2874305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idx="10"/>
          </p:nvPr>
        </p:nvSpPr>
        <p:spPr/>
        <p:txBody>
          <a:bodyPr/>
          <a:lstStyle/>
          <a:p>
            <a:pPr>
              <a:defRPr/>
            </a:pPr>
            <a:endParaRPr lang="ru-RU"/>
          </a:p>
        </p:txBody>
      </p:sp>
      <p:sp>
        <p:nvSpPr>
          <p:cNvPr id="5" name="Fußzeilenplatzhalter 4"/>
          <p:cNvSpPr>
            <a:spLocks noGrp="1"/>
          </p:cNvSpPr>
          <p:nvPr>
            <p:ph type="ftr" idx="11"/>
          </p:nvPr>
        </p:nvSpPr>
        <p:spPr/>
        <p:txBody>
          <a:bodyPr/>
          <a:lstStyle/>
          <a:p>
            <a:pPr>
              <a:defRPr/>
            </a:pPr>
            <a:endParaRPr lang="ru-RU"/>
          </a:p>
        </p:txBody>
      </p:sp>
      <p:sp>
        <p:nvSpPr>
          <p:cNvPr id="6" name="Foliennummernplatzhalter 5"/>
          <p:cNvSpPr>
            <a:spLocks noGrp="1"/>
          </p:cNvSpPr>
          <p:nvPr>
            <p:ph type="sldNum" idx="12"/>
          </p:nvPr>
        </p:nvSpPr>
        <p:spPr/>
        <p:txBody>
          <a:bodyPr/>
          <a:lstStyle/>
          <a:p>
            <a:pPr>
              <a:defRPr/>
            </a:pPr>
            <a:fld id="{D3E9CFB9-F6A3-4C83-B073-D328CD2C617A}" type="slidenum">
              <a:rPr lang="ru-RU" smtClean="0"/>
              <a:pPr>
                <a:defRPr/>
              </a:pPr>
              <a:t>42</a:t>
            </a:fld>
            <a:endParaRPr lang="ru-RU"/>
          </a:p>
        </p:txBody>
      </p:sp>
    </p:spTree>
    <p:extLst>
      <p:ext uri="{BB962C8B-B14F-4D97-AF65-F5344CB8AC3E}">
        <p14:creationId xmlns:p14="http://schemas.microsoft.com/office/powerpoint/2010/main" val="24317532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43</a:t>
            </a:fld>
            <a:endParaRPr lang="ru-RU"/>
          </a:p>
        </p:txBody>
      </p:sp>
    </p:spTree>
    <p:extLst>
      <p:ext uri="{BB962C8B-B14F-4D97-AF65-F5344CB8AC3E}">
        <p14:creationId xmlns:p14="http://schemas.microsoft.com/office/powerpoint/2010/main" val="33981905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44</a:t>
            </a:fld>
            <a:endParaRPr lang="ru-RU"/>
          </a:p>
        </p:txBody>
      </p:sp>
    </p:spTree>
    <p:extLst>
      <p:ext uri="{BB962C8B-B14F-4D97-AF65-F5344CB8AC3E}">
        <p14:creationId xmlns:p14="http://schemas.microsoft.com/office/powerpoint/2010/main" val="30890038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45</a:t>
            </a:fld>
            <a:endParaRPr lang="ru-RU"/>
          </a:p>
        </p:txBody>
      </p:sp>
    </p:spTree>
    <p:extLst>
      <p:ext uri="{BB962C8B-B14F-4D97-AF65-F5344CB8AC3E}">
        <p14:creationId xmlns:p14="http://schemas.microsoft.com/office/powerpoint/2010/main" val="9754295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46</a:t>
            </a:fld>
            <a:endParaRPr lang="ru-RU"/>
          </a:p>
        </p:txBody>
      </p:sp>
    </p:spTree>
    <p:extLst>
      <p:ext uri="{BB962C8B-B14F-4D97-AF65-F5344CB8AC3E}">
        <p14:creationId xmlns:p14="http://schemas.microsoft.com/office/powerpoint/2010/main" val="1511579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47</a:t>
            </a:fld>
            <a:endParaRPr lang="ru-RU"/>
          </a:p>
        </p:txBody>
      </p:sp>
    </p:spTree>
    <p:extLst>
      <p:ext uri="{BB962C8B-B14F-4D97-AF65-F5344CB8AC3E}">
        <p14:creationId xmlns:p14="http://schemas.microsoft.com/office/powerpoint/2010/main" val="20093509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48</a:t>
            </a:fld>
            <a:endParaRPr lang="ru-RU"/>
          </a:p>
        </p:txBody>
      </p:sp>
    </p:spTree>
    <p:extLst>
      <p:ext uri="{BB962C8B-B14F-4D97-AF65-F5344CB8AC3E}">
        <p14:creationId xmlns:p14="http://schemas.microsoft.com/office/powerpoint/2010/main" val="18086306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49</a:t>
            </a:fld>
            <a:endParaRPr lang="ru-RU"/>
          </a:p>
        </p:txBody>
      </p:sp>
    </p:spTree>
    <p:extLst>
      <p:ext uri="{BB962C8B-B14F-4D97-AF65-F5344CB8AC3E}">
        <p14:creationId xmlns:p14="http://schemas.microsoft.com/office/powerpoint/2010/main" val="33924624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50</a:t>
            </a:fld>
            <a:endParaRPr lang="ru-RU"/>
          </a:p>
        </p:txBody>
      </p:sp>
    </p:spTree>
    <p:extLst>
      <p:ext uri="{BB962C8B-B14F-4D97-AF65-F5344CB8AC3E}">
        <p14:creationId xmlns:p14="http://schemas.microsoft.com/office/powerpoint/2010/main" val="16715324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idx="10"/>
          </p:nvPr>
        </p:nvSpPr>
        <p:spPr/>
        <p:txBody>
          <a:bodyPr/>
          <a:lstStyle/>
          <a:p>
            <a:pPr>
              <a:defRPr/>
            </a:pPr>
            <a:endParaRPr lang="ru-RU"/>
          </a:p>
        </p:txBody>
      </p:sp>
      <p:sp>
        <p:nvSpPr>
          <p:cNvPr id="5" name="Fußzeilenplatzhalter 4"/>
          <p:cNvSpPr>
            <a:spLocks noGrp="1"/>
          </p:cNvSpPr>
          <p:nvPr>
            <p:ph type="ftr" idx="11"/>
          </p:nvPr>
        </p:nvSpPr>
        <p:spPr/>
        <p:txBody>
          <a:bodyPr/>
          <a:lstStyle/>
          <a:p>
            <a:pPr>
              <a:defRPr/>
            </a:pPr>
            <a:endParaRPr lang="ru-RU"/>
          </a:p>
        </p:txBody>
      </p:sp>
      <p:sp>
        <p:nvSpPr>
          <p:cNvPr id="6" name="Foliennummernplatzhalter 5"/>
          <p:cNvSpPr>
            <a:spLocks noGrp="1"/>
          </p:cNvSpPr>
          <p:nvPr>
            <p:ph type="sldNum" idx="12"/>
          </p:nvPr>
        </p:nvSpPr>
        <p:spPr/>
        <p:txBody>
          <a:bodyPr/>
          <a:lstStyle/>
          <a:p>
            <a:pPr>
              <a:defRPr/>
            </a:pPr>
            <a:fld id="{D3E9CFB9-F6A3-4C83-B073-D328CD2C617A}" type="slidenum">
              <a:rPr lang="ru-RU" smtClean="0"/>
              <a:pPr>
                <a:defRPr/>
              </a:pPr>
              <a:t>51</a:t>
            </a:fld>
            <a:endParaRPr lang="ru-RU"/>
          </a:p>
        </p:txBody>
      </p:sp>
    </p:spTree>
    <p:extLst>
      <p:ext uri="{BB962C8B-B14F-4D97-AF65-F5344CB8AC3E}">
        <p14:creationId xmlns:p14="http://schemas.microsoft.com/office/powerpoint/2010/main" val="33506425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52</a:t>
            </a:fld>
            <a:endParaRPr lang="ru-RU"/>
          </a:p>
        </p:txBody>
      </p:sp>
    </p:spTree>
    <p:extLst>
      <p:ext uri="{BB962C8B-B14F-4D97-AF65-F5344CB8AC3E}">
        <p14:creationId xmlns:p14="http://schemas.microsoft.com/office/powerpoint/2010/main" val="6860523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53</a:t>
            </a:fld>
            <a:endParaRPr lang="ru-RU"/>
          </a:p>
        </p:txBody>
      </p:sp>
    </p:spTree>
    <p:extLst>
      <p:ext uri="{BB962C8B-B14F-4D97-AF65-F5344CB8AC3E}">
        <p14:creationId xmlns:p14="http://schemas.microsoft.com/office/powerpoint/2010/main" val="20918128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54</a:t>
            </a:fld>
            <a:endParaRPr lang="ru-RU"/>
          </a:p>
        </p:txBody>
      </p:sp>
    </p:spTree>
    <p:extLst>
      <p:ext uri="{BB962C8B-B14F-4D97-AF65-F5344CB8AC3E}">
        <p14:creationId xmlns:p14="http://schemas.microsoft.com/office/powerpoint/2010/main" val="41239534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55</a:t>
            </a:fld>
            <a:endParaRPr lang="ru-RU"/>
          </a:p>
        </p:txBody>
      </p:sp>
    </p:spTree>
    <p:extLst>
      <p:ext uri="{BB962C8B-B14F-4D97-AF65-F5344CB8AC3E}">
        <p14:creationId xmlns:p14="http://schemas.microsoft.com/office/powerpoint/2010/main" val="34353252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56</a:t>
            </a:fld>
            <a:endParaRPr lang="ru-RU"/>
          </a:p>
        </p:txBody>
      </p:sp>
    </p:spTree>
    <p:extLst>
      <p:ext uri="{BB962C8B-B14F-4D97-AF65-F5344CB8AC3E}">
        <p14:creationId xmlns:p14="http://schemas.microsoft.com/office/powerpoint/2010/main" val="5210275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idx="10"/>
          </p:nvPr>
        </p:nvSpPr>
        <p:spPr/>
        <p:txBody>
          <a:bodyPr/>
          <a:lstStyle/>
          <a:p>
            <a:pPr>
              <a:defRPr/>
            </a:pPr>
            <a:endParaRPr lang="ru-RU"/>
          </a:p>
        </p:txBody>
      </p:sp>
      <p:sp>
        <p:nvSpPr>
          <p:cNvPr id="5" name="Fußzeilenplatzhalter 4"/>
          <p:cNvSpPr>
            <a:spLocks noGrp="1"/>
          </p:cNvSpPr>
          <p:nvPr>
            <p:ph type="ftr" idx="11"/>
          </p:nvPr>
        </p:nvSpPr>
        <p:spPr/>
        <p:txBody>
          <a:bodyPr/>
          <a:lstStyle/>
          <a:p>
            <a:pPr>
              <a:defRPr/>
            </a:pPr>
            <a:endParaRPr lang="ru-RU"/>
          </a:p>
        </p:txBody>
      </p:sp>
      <p:sp>
        <p:nvSpPr>
          <p:cNvPr id="6" name="Foliennummernplatzhalter 5"/>
          <p:cNvSpPr>
            <a:spLocks noGrp="1"/>
          </p:cNvSpPr>
          <p:nvPr>
            <p:ph type="sldNum" idx="12"/>
          </p:nvPr>
        </p:nvSpPr>
        <p:spPr/>
        <p:txBody>
          <a:bodyPr/>
          <a:lstStyle/>
          <a:p>
            <a:pPr>
              <a:defRPr/>
            </a:pPr>
            <a:fld id="{D3E9CFB9-F6A3-4C83-B073-D328CD2C617A}" type="slidenum">
              <a:rPr lang="ru-RU" smtClean="0"/>
              <a:pPr>
                <a:defRPr/>
              </a:pPr>
              <a:t>57</a:t>
            </a:fld>
            <a:endParaRPr lang="ru-RU"/>
          </a:p>
        </p:txBody>
      </p:sp>
    </p:spTree>
    <p:extLst>
      <p:ext uri="{BB962C8B-B14F-4D97-AF65-F5344CB8AC3E}">
        <p14:creationId xmlns:p14="http://schemas.microsoft.com/office/powerpoint/2010/main" val="29162793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58</a:t>
            </a:fld>
            <a:endParaRPr lang="ru-RU"/>
          </a:p>
        </p:txBody>
      </p:sp>
    </p:spTree>
    <p:extLst>
      <p:ext uri="{BB962C8B-B14F-4D97-AF65-F5344CB8AC3E}">
        <p14:creationId xmlns:p14="http://schemas.microsoft.com/office/powerpoint/2010/main" val="7708306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59</a:t>
            </a:fld>
            <a:endParaRPr lang="ru-RU"/>
          </a:p>
        </p:txBody>
      </p:sp>
    </p:spTree>
    <p:extLst>
      <p:ext uri="{BB962C8B-B14F-4D97-AF65-F5344CB8AC3E}">
        <p14:creationId xmlns:p14="http://schemas.microsoft.com/office/powerpoint/2010/main" val="23144013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60</a:t>
            </a:fld>
            <a:endParaRPr lang="ru-RU"/>
          </a:p>
        </p:txBody>
      </p:sp>
    </p:spTree>
    <p:extLst>
      <p:ext uri="{BB962C8B-B14F-4D97-AF65-F5344CB8AC3E}">
        <p14:creationId xmlns:p14="http://schemas.microsoft.com/office/powerpoint/2010/main" val="2240397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5"/>
          <p:cNvSpPr txBox="1">
            <a:spLocks noChangeArrowheads="1"/>
          </p:cNvSpPr>
          <p:nvPr userDrawn="1"/>
        </p:nvSpPr>
        <p:spPr bwMode="auto">
          <a:xfrm>
            <a:off x="6858000" y="6854825"/>
            <a:ext cx="1987550" cy="277813"/>
          </a:xfrm>
          <a:prstGeom prst="rect">
            <a:avLst/>
          </a:prstGeom>
          <a:noFill/>
          <a:ln w="9525">
            <a:noFill/>
            <a:round/>
            <a:headEnd/>
            <a:tailEnd/>
          </a:ln>
          <a:effectLst/>
        </p:spPr>
        <p:txBody>
          <a:bodyPr lIns="0" tIns="0" rIns="0" bIns="0"/>
          <a:lstStyle>
            <a:lvl1pPr>
              <a:defRPr/>
            </a:lvl1pPr>
          </a:lstStyle>
          <a:p>
            <a:pPr algn="r">
              <a:lnSpc>
                <a:spcPct val="95000"/>
              </a:lnSpc>
              <a:defRPr/>
            </a:pPr>
            <a:fld id="{AF0166B3-1AA4-43FE-8B63-94829FF3D42D}" type="slidenum">
              <a:rPr lang="ru-RU" sz="1000" smtClean="0">
                <a:solidFill>
                  <a:srgbClr val="999999"/>
                </a:solidFill>
              </a:rPr>
              <a:pPr algn="r">
                <a:lnSpc>
                  <a:spcPct val="95000"/>
                </a:lnSpc>
                <a:defRPr/>
              </a:pPr>
              <a:t>‹#›</a:t>
            </a:fld>
            <a:endParaRPr lang="ru-RU" sz="1000" dirty="0">
              <a:solidFill>
                <a:srgbClr val="999999"/>
              </a:solidFill>
            </a:endParaRPr>
          </a:p>
        </p:txBody>
      </p:sp>
      <p:sp>
        <p:nvSpPr>
          <p:cNvPr id="7" name="Заголовок 1"/>
          <p:cNvSpPr>
            <a:spLocks noGrp="1"/>
          </p:cNvSpPr>
          <p:nvPr>
            <p:ph type="title"/>
          </p:nvPr>
        </p:nvSpPr>
        <p:spPr>
          <a:xfrm>
            <a:off x="705008" y="1329562"/>
            <a:ext cx="8566150" cy="790575"/>
          </a:xfrm>
        </p:spPr>
        <p:txBody>
          <a:bodyPr/>
          <a:lstStyle>
            <a:lvl1pPr>
              <a:defRPr/>
            </a:lvl1pPr>
          </a:lstStyle>
          <a:p>
            <a:r>
              <a:rPr lang="en-GB" noProof="0" dirty="0"/>
              <a:t>Click to edit Master title style</a:t>
            </a:r>
          </a:p>
        </p:txBody>
      </p:sp>
      <p:sp>
        <p:nvSpPr>
          <p:cNvPr id="8" name="Content Placeholder 10"/>
          <p:cNvSpPr>
            <a:spLocks noGrp="1"/>
          </p:cNvSpPr>
          <p:nvPr>
            <p:ph sz="quarter" idx="13"/>
          </p:nvPr>
        </p:nvSpPr>
        <p:spPr>
          <a:xfrm>
            <a:off x="3152933" y="392937"/>
            <a:ext cx="4537075" cy="647700"/>
          </a:xfrm>
        </p:spPr>
        <p:txBody>
          <a:bodyPr anchor="ctr"/>
          <a:lstStyle>
            <a:lvl1pPr marL="0" indent="0">
              <a:buNone/>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lvl="0"/>
            <a:r>
              <a:rPr lang="en-US" dirty="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6858000" y="6854825"/>
            <a:ext cx="1987550" cy="277813"/>
          </a:xfrm>
          <a:prstGeom prst="rect">
            <a:avLst/>
          </a:prstGeom>
          <a:noFill/>
          <a:ln w="9525">
            <a:noFill/>
            <a:round/>
            <a:headEnd/>
            <a:tailEnd/>
          </a:ln>
          <a:effectLst/>
        </p:spPr>
        <p:txBody>
          <a:bodyPr lIns="0" tIns="0" rIns="0" bIns="0"/>
          <a:lstStyle>
            <a:lvl1pPr>
              <a:defRPr/>
            </a:lvl1pPr>
          </a:lstStyle>
          <a:p>
            <a:pPr algn="r">
              <a:lnSpc>
                <a:spcPct val="95000"/>
              </a:lnSpc>
              <a:defRPr/>
            </a:pPr>
            <a:fld id="{DAE92554-818E-438B-8EAE-36A0BFAEA8A0}" type="slidenum">
              <a:rPr lang="ru-RU" sz="1000" smtClean="0">
                <a:solidFill>
                  <a:srgbClr val="999999"/>
                </a:solidFill>
              </a:rPr>
              <a:pPr algn="r">
                <a:lnSpc>
                  <a:spcPct val="95000"/>
                </a:lnSpc>
                <a:defRPr/>
              </a:pPr>
              <a:t>‹#›</a:t>
            </a:fld>
            <a:endParaRPr lang="ru-RU" sz="1000" dirty="0">
              <a:solidFill>
                <a:srgbClr val="999999"/>
              </a:solidFill>
            </a:endParaRPr>
          </a:p>
        </p:txBody>
      </p:sp>
      <p:sp>
        <p:nvSpPr>
          <p:cNvPr id="7" name="Заголовок 1"/>
          <p:cNvSpPr>
            <a:spLocks noGrp="1"/>
          </p:cNvSpPr>
          <p:nvPr>
            <p:ph type="title"/>
          </p:nvPr>
        </p:nvSpPr>
        <p:spPr>
          <a:xfrm>
            <a:off x="705008" y="1329562"/>
            <a:ext cx="8566150" cy="790575"/>
          </a:xfrm>
        </p:spPr>
        <p:txBody>
          <a:bodyPr/>
          <a:lstStyle>
            <a:lvl1pPr>
              <a:defRPr sz="3200"/>
            </a:lvl1pPr>
          </a:lstStyle>
          <a:p>
            <a:r>
              <a:rPr lang="en-US" dirty="0"/>
              <a:t>Click to edit Master title style</a:t>
            </a:r>
            <a:endParaRPr lang="ru-RU" dirty="0"/>
          </a:p>
        </p:txBody>
      </p:sp>
      <p:sp>
        <p:nvSpPr>
          <p:cNvPr id="8" name="Содержимое 2"/>
          <p:cNvSpPr>
            <a:spLocks noGrp="1"/>
          </p:cNvSpPr>
          <p:nvPr>
            <p:ph idx="1"/>
          </p:nvPr>
        </p:nvSpPr>
        <p:spPr>
          <a:xfrm>
            <a:off x="700336" y="2217440"/>
            <a:ext cx="8280400" cy="4273550"/>
          </a:xfrm>
        </p:spPr>
        <p:txBody>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11" name="Content Placeholder 10"/>
          <p:cNvSpPr>
            <a:spLocks noGrp="1"/>
          </p:cNvSpPr>
          <p:nvPr>
            <p:ph sz="quarter" idx="13"/>
          </p:nvPr>
        </p:nvSpPr>
        <p:spPr>
          <a:xfrm>
            <a:off x="3152933" y="392937"/>
            <a:ext cx="4537075" cy="647700"/>
          </a:xfrm>
        </p:spPr>
        <p:txBody>
          <a:bodyPr anchor="ctr"/>
          <a:lstStyle>
            <a:lvl1pPr marL="0" indent="0">
              <a:buNone/>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lvl="0"/>
            <a:r>
              <a:rPr lang="en-US" dirty="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rmal Text">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6858000" y="6854825"/>
            <a:ext cx="1987550" cy="277813"/>
          </a:xfrm>
          <a:prstGeom prst="rect">
            <a:avLst/>
          </a:prstGeom>
          <a:noFill/>
          <a:ln w="9525">
            <a:noFill/>
            <a:round/>
            <a:headEnd/>
            <a:tailEnd/>
          </a:ln>
          <a:effectLst/>
        </p:spPr>
        <p:txBody>
          <a:bodyPr lIns="0" tIns="0" rIns="0" bIns="0"/>
          <a:lstStyle>
            <a:lvl1pPr>
              <a:defRPr/>
            </a:lvl1pPr>
          </a:lstStyle>
          <a:p>
            <a:pPr algn="r">
              <a:lnSpc>
                <a:spcPct val="95000"/>
              </a:lnSpc>
              <a:defRPr/>
            </a:pPr>
            <a:fld id="{88BDC811-FBB1-45B5-9F23-29515F4EC5B0}" type="slidenum">
              <a:rPr lang="ru-RU" sz="1000" smtClean="0">
                <a:solidFill>
                  <a:srgbClr val="999999"/>
                </a:solidFill>
              </a:rPr>
              <a:pPr algn="r">
                <a:lnSpc>
                  <a:spcPct val="95000"/>
                </a:lnSpc>
                <a:defRPr/>
              </a:pPr>
              <a:t>‹#›</a:t>
            </a:fld>
            <a:endParaRPr lang="ru-RU" sz="1000" dirty="0">
              <a:solidFill>
                <a:srgbClr val="999999"/>
              </a:solidFill>
            </a:endParaRPr>
          </a:p>
        </p:txBody>
      </p:sp>
      <p:sp>
        <p:nvSpPr>
          <p:cNvPr id="7" name="Заголовок 1"/>
          <p:cNvSpPr>
            <a:spLocks noGrp="1"/>
          </p:cNvSpPr>
          <p:nvPr>
            <p:ph type="title"/>
          </p:nvPr>
        </p:nvSpPr>
        <p:spPr>
          <a:xfrm>
            <a:off x="705008" y="1329562"/>
            <a:ext cx="8566150" cy="790575"/>
          </a:xfrm>
        </p:spPr>
        <p:txBody>
          <a:bodyPr/>
          <a:lstStyle>
            <a:lvl1pPr>
              <a:defRPr/>
            </a:lvl1pPr>
          </a:lstStyle>
          <a:p>
            <a:r>
              <a:rPr lang="en-US" dirty="0"/>
              <a:t>Click to edit Master title style</a:t>
            </a:r>
            <a:endParaRPr lang="ru-RU" dirty="0"/>
          </a:p>
        </p:txBody>
      </p:sp>
      <p:sp>
        <p:nvSpPr>
          <p:cNvPr id="8" name="Содержимое 2"/>
          <p:cNvSpPr>
            <a:spLocks noGrp="1"/>
          </p:cNvSpPr>
          <p:nvPr>
            <p:ph idx="1"/>
          </p:nvPr>
        </p:nvSpPr>
        <p:spPr>
          <a:xfrm>
            <a:off x="705008" y="2226136"/>
            <a:ext cx="8280400" cy="4273550"/>
          </a:xfrm>
        </p:spPr>
        <p:txBody>
          <a:bodyPr/>
          <a:lstStyle>
            <a:lvl1pPr marL="0" indent="0">
              <a:buNone/>
              <a:defRPr/>
            </a:lvl1pPr>
            <a:lvl2pPr>
              <a:defRPr/>
            </a:lvl2pPr>
            <a:lvl3pPr>
              <a:defRPr/>
            </a:lvl3pPr>
            <a:lvl4pPr>
              <a:defRPr/>
            </a:lvl4pPr>
            <a:lvl5pPr>
              <a:defRPr/>
            </a:lvl5pPr>
          </a:lstStyle>
          <a:p>
            <a:pPr lvl="0"/>
            <a:r>
              <a:rPr lang="en-US" dirty="0"/>
              <a:t>Click to edit Master text styles</a:t>
            </a:r>
          </a:p>
          <a:p>
            <a:pPr lvl="0"/>
            <a:endParaRPr lang="en-US" dirty="0"/>
          </a:p>
        </p:txBody>
      </p:sp>
      <p:sp>
        <p:nvSpPr>
          <p:cNvPr id="11" name="Content Placeholder 10"/>
          <p:cNvSpPr>
            <a:spLocks noGrp="1"/>
          </p:cNvSpPr>
          <p:nvPr>
            <p:ph sz="quarter" idx="13"/>
          </p:nvPr>
        </p:nvSpPr>
        <p:spPr>
          <a:xfrm>
            <a:off x="3152933" y="392937"/>
            <a:ext cx="4537075" cy="647700"/>
          </a:xfrm>
        </p:spPr>
        <p:txBody>
          <a:bodyPr anchor="ctr"/>
          <a:lstStyle>
            <a:lvl1pPr marL="0" indent="0">
              <a:buNone/>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lvl="0"/>
            <a:r>
              <a:rPr lang="en-US" dirty="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704088" y="1325880"/>
            <a:ext cx="8280920" cy="790575"/>
          </a:xfrm>
        </p:spPr>
        <p:txBody>
          <a:bodyPr/>
          <a:lstStyle>
            <a:lvl1pPr algn="ctr">
              <a:defRPr/>
            </a:lvl1pPr>
          </a:lstStyle>
          <a:p>
            <a:r>
              <a:rPr lang="en-GB" noProof="0" dirty="0"/>
              <a:t>Click to edit Master title style</a:t>
            </a:r>
          </a:p>
        </p:txBody>
      </p:sp>
      <p:sp>
        <p:nvSpPr>
          <p:cNvPr id="5" name="Содержимое 2"/>
          <p:cNvSpPr>
            <a:spLocks noGrp="1"/>
          </p:cNvSpPr>
          <p:nvPr>
            <p:ph sz="half" idx="1"/>
          </p:nvPr>
        </p:nvSpPr>
        <p:spPr>
          <a:xfrm>
            <a:off x="975632" y="2149176"/>
            <a:ext cx="3816144" cy="4536504"/>
          </a:xfrm>
        </p:spPr>
        <p:txBody>
          <a:bodyPr/>
          <a:lstStyle>
            <a:lvl1pPr>
              <a:defRPr sz="25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11" name="Содержимое 2"/>
          <p:cNvSpPr>
            <a:spLocks noGrp="1"/>
          </p:cNvSpPr>
          <p:nvPr>
            <p:ph sz="half" idx="17"/>
          </p:nvPr>
        </p:nvSpPr>
        <p:spPr>
          <a:xfrm>
            <a:off x="4899648" y="2158448"/>
            <a:ext cx="3816144" cy="4536504"/>
          </a:xfrm>
        </p:spPr>
        <p:txBody>
          <a:bodyPr/>
          <a:lstStyle>
            <a:lvl1pPr>
              <a:defRPr sz="25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8" name="Rectangle 5"/>
          <p:cNvSpPr>
            <a:spLocks noGrp="1" noChangeArrowheads="1"/>
          </p:cNvSpPr>
          <p:nvPr>
            <p:ph type="sldNum" idx="20"/>
          </p:nvPr>
        </p:nvSpPr>
        <p:spPr>
          <a:ln/>
        </p:spPr>
        <p:txBody>
          <a:bodyPr/>
          <a:lstStyle>
            <a:lvl1pPr>
              <a:defRPr/>
            </a:lvl1pPr>
          </a:lstStyle>
          <a:p>
            <a:pPr>
              <a:defRPr/>
            </a:pPr>
            <a:fld id="{4C900FCA-1A97-4D6A-89CC-C4E3C77CACE0}" type="slidenum">
              <a:rPr lang="ru-RU"/>
              <a:pPr>
                <a:defRPr/>
              </a:pPr>
              <a:t>‹#›</a:t>
            </a:fld>
            <a:endParaRPr lang="ru-RU" dirty="0"/>
          </a:p>
        </p:txBody>
      </p:sp>
      <p:sp>
        <p:nvSpPr>
          <p:cNvPr id="9" name="Content Placeholder 10"/>
          <p:cNvSpPr>
            <a:spLocks noGrp="1"/>
          </p:cNvSpPr>
          <p:nvPr>
            <p:ph sz="quarter" idx="13"/>
          </p:nvPr>
        </p:nvSpPr>
        <p:spPr>
          <a:xfrm>
            <a:off x="3152933" y="392937"/>
            <a:ext cx="4537075" cy="647700"/>
          </a:xfrm>
        </p:spPr>
        <p:txBody>
          <a:bodyPr anchor="ctr"/>
          <a:lstStyle>
            <a:lvl1pPr marL="0" indent="0">
              <a:buNone/>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lvl="0"/>
            <a:r>
              <a:rPr lang="en-US" dirty="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raft">
    <p:spTree>
      <p:nvGrpSpPr>
        <p:cNvPr id="1" name=""/>
        <p:cNvGrpSpPr/>
        <p:nvPr/>
      </p:nvGrpSpPr>
      <p:grpSpPr>
        <a:xfrm>
          <a:off x="0" y="0"/>
          <a:ext cx="0" cy="0"/>
          <a:chOff x="0" y="0"/>
          <a:chExt cx="0" cy="0"/>
        </a:xfrm>
      </p:grpSpPr>
      <p:sp>
        <p:nvSpPr>
          <p:cNvPr id="4" name="Rectangle 5"/>
          <p:cNvSpPr>
            <a:spLocks noGrp="1" noChangeArrowheads="1"/>
          </p:cNvSpPr>
          <p:nvPr>
            <p:ph type="sldNum" idx="12"/>
          </p:nvPr>
        </p:nvSpPr>
        <p:spPr>
          <a:ln/>
        </p:spPr>
        <p:txBody>
          <a:bodyPr/>
          <a:lstStyle>
            <a:lvl1pPr>
              <a:defRPr/>
            </a:lvl1pPr>
          </a:lstStyle>
          <a:p>
            <a:pPr>
              <a:defRPr/>
            </a:pPr>
            <a:fld id="{6AD948CB-CBFC-48EC-9170-DC63649F09AB}"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ext">
    <p:spTree>
      <p:nvGrpSpPr>
        <p:cNvPr id="1" name=""/>
        <p:cNvGrpSpPr/>
        <p:nvPr/>
      </p:nvGrpSpPr>
      <p:grpSpPr>
        <a:xfrm>
          <a:off x="0" y="0"/>
          <a:ext cx="0" cy="0"/>
          <a:chOff x="0" y="0"/>
          <a:chExt cx="0" cy="0"/>
        </a:xfrm>
      </p:grpSpPr>
      <p:pic>
        <p:nvPicPr>
          <p:cNvPr id="5" name="Рисунок 7" descr="bg_interior.jpg"/>
          <p:cNvPicPr>
            <a:picLocks noChangeAspect="1"/>
          </p:cNvPicPr>
          <p:nvPr/>
        </p:nvPicPr>
        <p:blipFill>
          <a:blip r:embed="rId2" cstate="print"/>
          <a:srcRect/>
          <a:stretch>
            <a:fillRect/>
          </a:stretch>
        </p:blipFill>
        <p:spPr bwMode="auto">
          <a:xfrm>
            <a:off x="0" y="0"/>
            <a:ext cx="9753600" cy="7315200"/>
          </a:xfrm>
          <a:prstGeom prst="rect">
            <a:avLst/>
          </a:prstGeom>
          <a:noFill/>
          <a:ln w="9525">
            <a:noFill/>
            <a:miter lim="800000"/>
            <a:headEnd/>
            <a:tailEnd/>
          </a:ln>
        </p:spPr>
      </p:pic>
      <p:sp>
        <p:nvSpPr>
          <p:cNvPr id="13" name="Заголовок 1"/>
          <p:cNvSpPr>
            <a:spLocks noGrp="1"/>
          </p:cNvSpPr>
          <p:nvPr>
            <p:ph type="title"/>
          </p:nvPr>
        </p:nvSpPr>
        <p:spPr>
          <a:xfrm>
            <a:off x="700088" y="1325882"/>
            <a:ext cx="8566150" cy="790575"/>
          </a:xfrm>
        </p:spPr>
        <p:txBody>
          <a:bodyPr/>
          <a:lstStyle>
            <a:lvl1pPr>
              <a:defRPr/>
            </a:lvl1pPr>
          </a:lstStyle>
          <a:p>
            <a:r>
              <a:rPr lang="en-US"/>
              <a:t>Click to edit Master title style</a:t>
            </a:r>
            <a:endParaRPr lang="ru-RU" dirty="0"/>
          </a:p>
        </p:txBody>
      </p:sp>
      <p:sp>
        <p:nvSpPr>
          <p:cNvPr id="14" name="Content Placeholder 6"/>
          <p:cNvSpPr>
            <a:spLocks noGrp="1"/>
          </p:cNvSpPr>
          <p:nvPr>
            <p:ph sz="quarter" idx="13"/>
          </p:nvPr>
        </p:nvSpPr>
        <p:spPr>
          <a:xfrm>
            <a:off x="707307" y="2433640"/>
            <a:ext cx="8561982" cy="2592387"/>
          </a:xfrm>
        </p:spPr>
        <p:txBody>
          <a:bodyPr/>
          <a:lstStyle>
            <a:lvl1pPr>
              <a:buNone/>
              <a:defRPr/>
            </a:lvl1pPr>
          </a:lstStyle>
          <a:p>
            <a:pPr lvl="0"/>
            <a:r>
              <a:rPr lang="en-US"/>
              <a:t>Click to edit Master text styles</a:t>
            </a:r>
          </a:p>
        </p:txBody>
      </p:sp>
      <p:sp>
        <p:nvSpPr>
          <p:cNvPr id="15" name="Content Placeholder 10"/>
          <p:cNvSpPr>
            <a:spLocks noGrp="1"/>
          </p:cNvSpPr>
          <p:nvPr>
            <p:ph sz="quarter" idx="14"/>
          </p:nvPr>
        </p:nvSpPr>
        <p:spPr>
          <a:xfrm>
            <a:off x="3148015" y="417513"/>
            <a:ext cx="4537075" cy="647700"/>
          </a:xfrm>
        </p:spPr>
        <p:txBody>
          <a:bodyPr/>
          <a:lstStyle>
            <a:lvl1pPr>
              <a:buNone/>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lvl="0"/>
            <a:r>
              <a:rPr lang="en-US"/>
              <a:t>Click to edit Master text styles</a:t>
            </a:r>
          </a:p>
        </p:txBody>
      </p:sp>
      <p:sp>
        <p:nvSpPr>
          <p:cNvPr id="7" name="Rectangle 4"/>
          <p:cNvSpPr>
            <a:spLocks noGrp="1" noChangeArrowheads="1"/>
          </p:cNvSpPr>
          <p:nvPr>
            <p:ph type="ftr" idx="16"/>
          </p:nvPr>
        </p:nvSpPr>
        <p:spPr/>
        <p:txBody>
          <a:bodyPr/>
          <a:lstStyle>
            <a:lvl1pPr>
              <a:defRPr/>
            </a:lvl1pPr>
          </a:lstStyle>
          <a:p>
            <a:pPr>
              <a:defRPr/>
            </a:pPr>
            <a:endParaRPr lang="fr-FR"/>
          </a:p>
        </p:txBody>
      </p:sp>
      <p:sp>
        <p:nvSpPr>
          <p:cNvPr id="8" name="Rectangle 5"/>
          <p:cNvSpPr>
            <a:spLocks noGrp="1" noChangeArrowheads="1"/>
          </p:cNvSpPr>
          <p:nvPr>
            <p:ph type="sldNum" idx="17"/>
          </p:nvPr>
        </p:nvSpPr>
        <p:spPr/>
        <p:txBody>
          <a:bodyPr/>
          <a:lstStyle>
            <a:lvl1pPr>
              <a:defRPr/>
            </a:lvl1pPr>
          </a:lstStyle>
          <a:p>
            <a:pPr>
              <a:defRPr/>
            </a:pPr>
            <a:fld id="{818F2839-6C4F-458F-B92D-DF083EE553F1}" type="slidenum">
              <a:rPr lang="fr-FR" smtClean="0"/>
              <a:pPr>
                <a:defRPr/>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700088" y="1354138"/>
            <a:ext cx="8566150" cy="790575"/>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t>Outline</a:t>
            </a:r>
          </a:p>
        </p:txBody>
      </p:sp>
      <p:sp>
        <p:nvSpPr>
          <p:cNvPr id="1027" name="Rectangle 2"/>
          <p:cNvSpPr>
            <a:spLocks noGrp="1" noChangeArrowheads="1"/>
          </p:cNvSpPr>
          <p:nvPr>
            <p:ph type="body" idx="1"/>
          </p:nvPr>
        </p:nvSpPr>
        <p:spPr bwMode="auto">
          <a:xfrm>
            <a:off x="700088" y="2263775"/>
            <a:ext cx="8280400" cy="4273550"/>
          </a:xfrm>
          <a:prstGeom prst="rect">
            <a:avLst/>
          </a:prstGeom>
          <a:noFill/>
          <a:ln w="9525">
            <a:noFill/>
            <a:round/>
            <a:headEnd/>
            <a:tailEnd/>
          </a:ln>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549275" y="6858000"/>
            <a:ext cx="2270125" cy="2587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defRPr sz="1000">
                <a:solidFill>
                  <a:srgbClr val="999999"/>
                </a:solidFill>
              </a:defRPr>
            </a:lvl1pPr>
          </a:lstStyle>
          <a:p>
            <a:pPr>
              <a:defRPr/>
            </a:pPr>
            <a:endParaRPr lang="ru-RU"/>
          </a:p>
        </p:txBody>
      </p:sp>
      <p:sp>
        <p:nvSpPr>
          <p:cNvPr id="3" name="Rectangle 4"/>
          <p:cNvSpPr>
            <a:spLocks noGrp="1" noChangeArrowheads="1"/>
          </p:cNvSpPr>
          <p:nvPr>
            <p:ph type="ftr"/>
          </p:nvPr>
        </p:nvSpPr>
        <p:spPr bwMode="auto">
          <a:xfrm>
            <a:off x="3335338" y="6878638"/>
            <a:ext cx="3089275" cy="28733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lnSpc>
                <a:spcPct val="95000"/>
              </a:lnSpc>
              <a:defRPr sz="1400">
                <a:solidFill>
                  <a:srgbClr val="FFFFFF"/>
                </a:solidFill>
                <a:latin typeface="Times New Roman" pitchFamily="18" charset="0"/>
              </a:defRPr>
            </a:lvl1pPr>
          </a:lstStyle>
          <a:p>
            <a:pPr>
              <a:defRPr/>
            </a:pPr>
            <a:endParaRPr lang="ru-RU"/>
          </a:p>
        </p:txBody>
      </p:sp>
      <p:sp>
        <p:nvSpPr>
          <p:cNvPr id="1029" name="Rectangle 5"/>
          <p:cNvSpPr>
            <a:spLocks noGrp="1" noChangeArrowheads="1"/>
          </p:cNvSpPr>
          <p:nvPr>
            <p:ph type="sldNum"/>
          </p:nvPr>
        </p:nvSpPr>
        <p:spPr bwMode="auto">
          <a:xfrm>
            <a:off x="6858000" y="6858000"/>
            <a:ext cx="1987550" cy="2778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defRPr sz="1000">
                <a:solidFill>
                  <a:srgbClr val="999999"/>
                </a:solidFill>
              </a:defRPr>
            </a:lvl1pPr>
          </a:lstStyle>
          <a:p>
            <a:pPr>
              <a:defRPr/>
            </a:pPr>
            <a:fld id="{94EB04C6-8F79-4FA6-896D-4C9B21465D04}" type="slidenum">
              <a:rPr lang="ru-RU"/>
              <a:pPr>
                <a:defRPr/>
              </a:pPr>
              <a:t>‹#›</a:t>
            </a:fld>
            <a:endParaRPr lang="ru-RU" dirty="0"/>
          </a:p>
        </p:txBody>
      </p:sp>
      <p:pic>
        <p:nvPicPr>
          <p:cNvPr id="1031" name="Рисунок 7" descr="bg_interior.jpg"/>
          <p:cNvPicPr>
            <a:picLocks noChangeAspect="1"/>
          </p:cNvPicPr>
          <p:nvPr userDrawn="1"/>
        </p:nvPicPr>
        <p:blipFill>
          <a:blip r:embed="rId8" cstate="print"/>
          <a:srcRect/>
          <a:stretch>
            <a:fillRect/>
          </a:stretch>
        </p:blipFill>
        <p:spPr bwMode="auto">
          <a:xfrm>
            <a:off x="0" y="0"/>
            <a:ext cx="9753600" cy="7315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62" r:id="rId4"/>
    <p:sldLayoutId id="2147483763" r:id="rId5"/>
    <p:sldLayoutId id="2147483772" r:id="rId6"/>
  </p:sldLayoutIdLst>
  <p:hf hdr="0" ftr="0" dt="0"/>
  <p:txStyles>
    <p:titleStyle>
      <a:lvl1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9pPr>
    </p:titleStyle>
    <p:bodyStyle>
      <a:lvl1pPr marL="273050" indent="-273050" algn="l" defTabSz="449263" rtl="0" eaLnBrk="0" fontAlgn="base" hangingPunct="0">
        <a:spcBef>
          <a:spcPct val="50000"/>
        </a:spcBef>
        <a:spcAft>
          <a:spcPct val="0"/>
        </a:spcAft>
        <a:buClr>
          <a:srgbClr val="0093D0"/>
        </a:buClr>
        <a:buSzPct val="120000"/>
        <a:buChar char="•"/>
        <a:defRPr sz="2500" b="1">
          <a:solidFill>
            <a:schemeClr val="tx1"/>
          </a:solidFill>
          <a:latin typeface="+mn-lt"/>
          <a:ea typeface="+mn-ea"/>
          <a:cs typeface="+mn-cs"/>
        </a:defRPr>
      </a:lvl1pPr>
      <a:lvl2pPr marL="719138" indent="-266700" algn="l" defTabSz="449263" rtl="0" eaLnBrk="0" fontAlgn="base" hangingPunct="0">
        <a:spcBef>
          <a:spcPct val="20000"/>
        </a:spcBef>
        <a:spcAft>
          <a:spcPct val="0"/>
        </a:spcAft>
        <a:buClr>
          <a:srgbClr val="0093D0"/>
        </a:buClr>
        <a:buSzPct val="80000"/>
        <a:buChar char="o"/>
        <a:defRPr sz="2300">
          <a:solidFill>
            <a:schemeClr val="tx1"/>
          </a:solidFill>
          <a:latin typeface="+mn-lt"/>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tx1"/>
          </a:solidFill>
          <a:latin typeface="+mn-lt"/>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2.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2.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2.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2.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2.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2.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2.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2.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42.xml"/><Relationship Id="rId9" Type="http://schemas.microsoft.com/office/2007/relationships/diagramDrawing" Target="../diagrams/drawing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2.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2.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5" Type="http://schemas.openxmlformats.org/officeDocument/2006/relationships/image" Target="../media/image2.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5" Type="http://schemas.openxmlformats.org/officeDocument/2006/relationships/image" Target="../media/image2.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2.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5" Type="http://schemas.openxmlformats.org/officeDocument/2006/relationships/image" Target="../media/image2.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m4a"/><Relationship Id="rId1" Type="http://schemas.microsoft.com/office/2007/relationships/media" Target="../media/media49.m4a"/><Relationship Id="rId5" Type="http://schemas.openxmlformats.org/officeDocument/2006/relationships/image" Target="../media/image2.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5" Type="http://schemas.openxmlformats.org/officeDocument/2006/relationships/image" Target="../media/image2.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image" Target="../media/image2.png"/><Relationship Id="rId5" Type="http://schemas.openxmlformats.org/officeDocument/2006/relationships/image" Target="../media/image4.emf"/><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m4a"/><Relationship Id="rId1" Type="http://schemas.microsoft.com/office/2007/relationships/media" Target="../media/media53.m4a"/><Relationship Id="rId5" Type="http://schemas.openxmlformats.org/officeDocument/2006/relationships/image" Target="../media/image2.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m4a"/><Relationship Id="rId1" Type="http://schemas.microsoft.com/office/2007/relationships/media" Target="../media/media54.m4a"/><Relationship Id="rId5" Type="http://schemas.openxmlformats.org/officeDocument/2006/relationships/image" Target="../media/image2.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m4a"/><Relationship Id="rId1" Type="http://schemas.microsoft.com/office/2007/relationships/media" Target="../media/media55.m4a"/><Relationship Id="rId5" Type="http://schemas.openxmlformats.org/officeDocument/2006/relationships/image" Target="../media/image2.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m4a"/><Relationship Id="rId1" Type="http://schemas.microsoft.com/office/2007/relationships/media" Target="../media/media56.m4a"/><Relationship Id="rId5" Type="http://schemas.openxmlformats.org/officeDocument/2006/relationships/image" Target="../media/image2.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7.m4a"/><Relationship Id="rId1" Type="http://schemas.microsoft.com/office/2007/relationships/media" Target="../media/media57.m4a"/><Relationship Id="rId5" Type="http://schemas.openxmlformats.org/officeDocument/2006/relationships/image" Target="../media/image2.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m4a"/><Relationship Id="rId1" Type="http://schemas.microsoft.com/office/2007/relationships/media" Target="../media/media58.m4a"/><Relationship Id="rId5" Type="http://schemas.openxmlformats.org/officeDocument/2006/relationships/image" Target="../media/image2.png"/><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9.m4a"/><Relationship Id="rId1" Type="http://schemas.microsoft.com/office/2007/relationships/media" Target="../media/media59.m4a"/><Relationship Id="rId5" Type="http://schemas.openxmlformats.org/officeDocument/2006/relationships/image" Target="../media/image2.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0.m4a"/><Relationship Id="rId1" Type="http://schemas.microsoft.com/office/2007/relationships/media" Target="../media/media60.m4a"/><Relationship Id="rId5" Type="http://schemas.openxmlformats.org/officeDocument/2006/relationships/image" Target="../media/image2.png"/><Relationship Id="rId4"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0336" y="1209328"/>
            <a:ext cx="8566150" cy="5064342"/>
          </a:xfrm>
        </p:spPr>
        <p:txBody>
          <a:bodyPr/>
          <a:lstStyle/>
          <a:p>
            <a:pPr algn="ctr">
              <a:lnSpc>
                <a:spcPct val="150000"/>
              </a:lnSpc>
              <a:spcBef>
                <a:spcPts val="600"/>
              </a:spcBef>
              <a:spcAft>
                <a:spcPts val="600"/>
              </a:spcAft>
            </a:pPr>
            <a:r>
              <a:rPr lang="de-DE" sz="2400" b="0" dirty="0" smtClean="0"/>
              <a:t>This </a:t>
            </a:r>
            <a:r>
              <a:rPr lang="de-DE" sz="2400" b="0" dirty="0" err="1" smtClean="0"/>
              <a:t>presentation</a:t>
            </a:r>
            <a:r>
              <a:rPr lang="de-DE" sz="2400" b="0" dirty="0" smtClean="0"/>
              <a:t> was </a:t>
            </a:r>
            <a:r>
              <a:rPr lang="de-DE" sz="2400" b="0" dirty="0" err="1" smtClean="0"/>
              <a:t>prepared</a:t>
            </a:r>
            <a:r>
              <a:rPr lang="de-DE" sz="2400" b="0" dirty="0" smtClean="0"/>
              <a:t> </a:t>
            </a:r>
            <a:br>
              <a:rPr lang="de-DE" sz="2400" b="0" dirty="0" smtClean="0"/>
            </a:br>
            <a:r>
              <a:rPr lang="de-DE" sz="2400" b="0" dirty="0" err="1" smtClean="0"/>
              <a:t>by</a:t>
            </a:r>
            <a:r>
              <a:rPr lang="de-DE" sz="2400" b="0" dirty="0" smtClean="0"/>
              <a:t> </a:t>
            </a:r>
            <a:r>
              <a:rPr lang="de-DE" sz="2400" b="0" dirty="0" err="1" smtClean="0"/>
              <a:t>the</a:t>
            </a:r>
            <a:r>
              <a:rPr lang="de-DE" sz="2400" b="0" dirty="0" smtClean="0"/>
              <a:t> </a:t>
            </a:r>
            <a:r>
              <a:rPr lang="de-DE" sz="2400" dirty="0" smtClean="0"/>
              <a:t>ICH S5(R3) EWG </a:t>
            </a:r>
            <a:r>
              <a:rPr lang="de-DE" sz="2400" b="0" dirty="0" smtClean="0"/>
              <a:t/>
            </a:r>
            <a:br>
              <a:rPr lang="de-DE" sz="2400" b="0" dirty="0" smtClean="0"/>
            </a:br>
            <a:r>
              <a:rPr lang="de-DE" sz="2400" b="0" dirty="0" err="1" smtClean="0"/>
              <a:t>and</a:t>
            </a:r>
            <a:r>
              <a:rPr lang="de-DE" sz="2400" b="0" dirty="0" smtClean="0"/>
              <a:t> </a:t>
            </a:r>
            <a:r>
              <a:rPr lang="de-DE" sz="2400" b="0" dirty="0" err="1" smtClean="0"/>
              <a:t>is</a:t>
            </a:r>
            <a:r>
              <a:rPr lang="de-DE" sz="2400" b="0" dirty="0" smtClean="0"/>
              <a:t> </a:t>
            </a:r>
            <a:r>
              <a:rPr lang="de-DE" sz="2400" b="0" dirty="0" err="1" smtClean="0"/>
              <a:t>presented</a:t>
            </a:r>
            <a:r>
              <a:rPr lang="de-DE" sz="2400" b="0" dirty="0" smtClean="0"/>
              <a:t> </a:t>
            </a:r>
            <a:r>
              <a:rPr lang="de-DE" sz="2400" b="0" dirty="0" err="1" smtClean="0"/>
              <a:t>by</a:t>
            </a:r>
            <a:r>
              <a:rPr lang="de-DE" sz="2400" b="0" dirty="0" smtClean="0"/>
              <a:t> </a:t>
            </a:r>
            <a:br>
              <a:rPr lang="de-DE" sz="2400" b="0" dirty="0" smtClean="0"/>
            </a:br>
            <a:r>
              <a:rPr lang="de-DE" sz="2400" b="0" dirty="0" smtClean="0"/>
              <a:t>Dr. Guenter Waxenecker (EC, Europe)</a:t>
            </a:r>
            <a:br>
              <a:rPr lang="de-DE" sz="2400" b="0" dirty="0" smtClean="0"/>
            </a:br>
            <a:r>
              <a:rPr lang="de-DE" sz="2400" b="0" dirty="0" err="1" smtClean="0"/>
              <a:t>Rapporteur</a:t>
            </a:r>
            <a:endParaRPr lang="de-DE" sz="2400" b="0" dirty="0"/>
          </a:p>
        </p:txBody>
      </p:sp>
      <p:sp>
        <p:nvSpPr>
          <p:cNvPr id="3" name="Inhaltsplatzhalter 2"/>
          <p:cNvSpPr>
            <a:spLocks noGrp="1"/>
          </p:cNvSpPr>
          <p:nvPr>
            <p:ph sz="quarter" idx="13"/>
          </p:nvPr>
        </p:nvSpPr>
        <p:spPr/>
        <p:txBody>
          <a:bodyPr/>
          <a:lstStyle/>
          <a:p>
            <a:endParaRPr lang="de-DE"/>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097954756"/>
      </p:ext>
    </p:extLst>
  </p:cSld>
  <p:clrMapOvr>
    <a:masterClrMapping/>
  </p:clrMapOvr>
  <mc:AlternateContent xmlns:mc="http://schemas.openxmlformats.org/markup-compatibility/2006" xmlns:p14="http://schemas.microsoft.com/office/powerpoint/2010/main">
    <mc:Choice Requires="p14">
      <p:transition spd="slow" p14:dur="2000" advTm="5675"/>
    </mc:Choice>
    <mc:Fallback xmlns="">
      <p:transition spd="slow" advTm="5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1" descr="bg_logo.png"/>
          <p:cNvPicPr>
            <a:picLocks noChangeAspect="1"/>
          </p:cNvPicPr>
          <p:nvPr/>
        </p:nvPicPr>
        <p:blipFill>
          <a:blip r:embed="rId5" cstate="print"/>
          <a:srcRect/>
          <a:stretch>
            <a:fillRect/>
          </a:stretch>
        </p:blipFill>
        <p:spPr bwMode="auto">
          <a:xfrm>
            <a:off x="-7939" y="-6350"/>
            <a:ext cx="9753601" cy="7315200"/>
          </a:xfrm>
          <a:prstGeom prst="rect">
            <a:avLst/>
          </a:prstGeom>
          <a:noFill/>
          <a:ln w="9525">
            <a:noFill/>
            <a:miter lim="800000"/>
            <a:headEnd/>
            <a:tailEnd/>
          </a:ln>
        </p:spPr>
      </p:pic>
      <p:sp>
        <p:nvSpPr>
          <p:cNvPr id="5123" name="Text Box 2"/>
          <p:cNvSpPr txBox="1">
            <a:spLocks noChangeArrowheads="1"/>
          </p:cNvSpPr>
          <p:nvPr/>
        </p:nvSpPr>
        <p:spPr bwMode="auto">
          <a:xfrm>
            <a:off x="1276400" y="2217440"/>
            <a:ext cx="6984776" cy="1584176"/>
          </a:xfrm>
          <a:prstGeom prst="rect">
            <a:avLst/>
          </a:prstGeom>
          <a:noFill/>
          <a:ln w="9525">
            <a:noFill/>
            <a:round/>
            <a:headEnd/>
            <a:tailEnd/>
          </a:ln>
        </p:spPr>
        <p:txBody>
          <a:bodyPr lIns="90000" tIns="176670" rIns="90000" bIns="45000"/>
          <a:lstStyle/>
          <a:p>
            <a:pPr>
              <a:lnSpc>
                <a:spcPct val="81000"/>
              </a:lnSpc>
              <a:tabLst>
                <a:tab pos="339725" algn="l"/>
                <a:tab pos="6515100" algn="l"/>
              </a:tabLst>
            </a:pPr>
            <a:r>
              <a:rPr lang="en-GB" sz="4400" dirty="0">
                <a:solidFill>
                  <a:srgbClr val="0093D0"/>
                </a:solidFill>
                <a:latin typeface="Candara" pitchFamily="32" charset="0"/>
              </a:rPr>
              <a:t>ICH S5(R3) </a:t>
            </a:r>
          </a:p>
          <a:p>
            <a:pPr>
              <a:lnSpc>
                <a:spcPct val="81000"/>
              </a:lnSpc>
              <a:tabLst>
                <a:tab pos="339725" algn="l"/>
                <a:tab pos="6515100" algn="l"/>
              </a:tabLst>
            </a:pPr>
            <a:r>
              <a:rPr lang="en-GB" sz="3200" dirty="0">
                <a:solidFill>
                  <a:srgbClr val="0093D0"/>
                </a:solidFill>
                <a:latin typeface="Candara" pitchFamily="32" charset="0"/>
              </a:rPr>
              <a:t>Detection of </a:t>
            </a:r>
            <a:r>
              <a:rPr lang="en-GB" sz="3200" dirty="0" smtClean="0">
                <a:solidFill>
                  <a:srgbClr val="0093D0"/>
                </a:solidFill>
                <a:latin typeface="Candara" pitchFamily="32" charset="0"/>
              </a:rPr>
              <a:t>developmental and reproductive toxicity </a:t>
            </a:r>
            <a:r>
              <a:rPr lang="en-GB" sz="3200" dirty="0">
                <a:solidFill>
                  <a:srgbClr val="0093D0"/>
                </a:solidFill>
                <a:latin typeface="Candara" pitchFamily="32" charset="0"/>
              </a:rPr>
              <a:t>for human pharmaceuticals</a:t>
            </a:r>
            <a:endParaRPr lang="en-US" sz="2000" dirty="0">
              <a:solidFill>
                <a:srgbClr val="0093D0"/>
              </a:solidFill>
            </a:endParaRPr>
          </a:p>
        </p:txBody>
      </p:sp>
      <p:sp>
        <p:nvSpPr>
          <p:cNvPr id="5124" name="Text Box 3"/>
          <p:cNvSpPr txBox="1">
            <a:spLocks noChangeArrowheads="1"/>
          </p:cNvSpPr>
          <p:nvPr/>
        </p:nvSpPr>
        <p:spPr bwMode="auto">
          <a:xfrm>
            <a:off x="1330263" y="4478992"/>
            <a:ext cx="6877050" cy="1656184"/>
          </a:xfrm>
          <a:prstGeom prst="rect">
            <a:avLst/>
          </a:prstGeom>
          <a:noFill/>
          <a:ln w="9525">
            <a:noFill/>
            <a:round/>
            <a:headEnd/>
            <a:tailEnd/>
          </a:ln>
        </p:spPr>
        <p:txBody>
          <a:bodyPr lIns="90000" tIns="45000" rIns="90000" bIns="45000"/>
          <a:lstStyle/>
          <a:p>
            <a:pPr>
              <a:lnSpc>
                <a:spcPct val="102000"/>
              </a:lnSpc>
              <a:tabLst>
                <a:tab pos="723900" algn="l"/>
                <a:tab pos="1447800" algn="l"/>
                <a:tab pos="2171700" algn="l"/>
                <a:tab pos="2895600" algn="l"/>
                <a:tab pos="3619500" algn="l"/>
                <a:tab pos="4343400" algn="l"/>
                <a:tab pos="5067300" algn="l"/>
                <a:tab pos="5791200" algn="l"/>
                <a:tab pos="6515100" algn="l"/>
              </a:tabLst>
            </a:pPr>
            <a:r>
              <a:rPr lang="en-CA" sz="2400" i="1" dirty="0">
                <a:solidFill>
                  <a:srgbClr val="0093D0"/>
                </a:solidFill>
                <a:latin typeface="Candara" pitchFamily="32" charset="0"/>
              </a:rPr>
              <a:t>Step 4</a:t>
            </a:r>
            <a:r>
              <a:rPr lang="en-CA" sz="2400" dirty="0">
                <a:solidFill>
                  <a:srgbClr val="0093D0"/>
                </a:solidFill>
                <a:latin typeface="Candara" pitchFamily="32" charset="0"/>
              </a:rPr>
              <a:t> document – to be implemented</a:t>
            </a:r>
            <a:r>
              <a:rPr lang="en-CA" sz="2400" dirty="0">
                <a:solidFill>
                  <a:srgbClr val="00B050"/>
                </a:solidFill>
                <a:latin typeface="Candara" pitchFamily="32" charset="0"/>
              </a:rPr>
              <a:t/>
            </a:r>
            <a:br>
              <a:rPr lang="en-CA" sz="2400" dirty="0">
                <a:solidFill>
                  <a:srgbClr val="00B050"/>
                </a:solidFill>
                <a:latin typeface="Candara" pitchFamily="32" charset="0"/>
              </a:rPr>
            </a:br>
            <a:endParaRPr lang="en-CA" sz="2400" dirty="0">
              <a:solidFill>
                <a:srgbClr val="4C4C4C"/>
              </a:solidFill>
              <a:latin typeface="Candara" pitchFamily="32" charset="0"/>
            </a:endParaRPr>
          </a:p>
          <a:p>
            <a:pPr>
              <a:lnSpc>
                <a:spcPct val="102000"/>
              </a:lnSpc>
              <a:tabLst>
                <a:tab pos="723900" algn="l"/>
                <a:tab pos="1447800" algn="l"/>
                <a:tab pos="2171700" algn="l"/>
                <a:tab pos="2895600" algn="l"/>
                <a:tab pos="3619500" algn="l"/>
                <a:tab pos="4343400" algn="l"/>
                <a:tab pos="5067300" algn="l"/>
                <a:tab pos="5791200" algn="l"/>
                <a:tab pos="6515100" algn="l"/>
              </a:tabLst>
            </a:pPr>
            <a:r>
              <a:rPr lang="en-CA" sz="2400" dirty="0" smtClean="0">
                <a:solidFill>
                  <a:schemeClr val="tx1"/>
                </a:solidFill>
                <a:latin typeface="Candara" pitchFamily="32" charset="0"/>
              </a:rPr>
              <a:t>February 18</a:t>
            </a:r>
            <a:r>
              <a:rPr lang="en-CA" sz="2400" baseline="30000" dirty="0" smtClean="0">
                <a:solidFill>
                  <a:schemeClr val="tx1"/>
                </a:solidFill>
                <a:latin typeface="Candara" pitchFamily="32" charset="0"/>
              </a:rPr>
              <a:t>th</a:t>
            </a:r>
            <a:r>
              <a:rPr lang="en-CA" sz="2400" dirty="0" smtClean="0">
                <a:solidFill>
                  <a:schemeClr val="tx1"/>
                </a:solidFill>
                <a:latin typeface="Candara" pitchFamily="32" charset="0"/>
              </a:rPr>
              <a:t> 2020</a:t>
            </a:r>
            <a:endParaRPr lang="ru-RU" sz="2400" dirty="0">
              <a:solidFill>
                <a:schemeClr val="tx1"/>
              </a:solidFill>
              <a:latin typeface="Candara" pitchFamily="32" charset="0"/>
            </a:endParaRPr>
          </a:p>
        </p:txBody>
      </p:sp>
      <p:sp>
        <p:nvSpPr>
          <p:cNvPr id="10" name="TextBox 9"/>
          <p:cNvSpPr txBox="1"/>
          <p:nvPr/>
        </p:nvSpPr>
        <p:spPr>
          <a:xfrm>
            <a:off x="2947988" y="6372225"/>
            <a:ext cx="5715000" cy="436563"/>
          </a:xfrm>
          <a:prstGeom prst="rect">
            <a:avLst/>
          </a:prstGeom>
          <a:noFill/>
        </p:spPr>
        <p:txBody>
          <a:bodyPr>
            <a:spAutoFit/>
          </a:bodyPr>
          <a:lstStyle/>
          <a:p>
            <a:pPr>
              <a:defRPr/>
            </a:pPr>
            <a:r>
              <a:rPr lang="en-US" sz="1200" b="0" dirty="0">
                <a:solidFill>
                  <a:schemeClr val="bg2">
                    <a:lumMod val="75000"/>
                  </a:schemeClr>
                </a:solidFill>
                <a:latin typeface="Candara" pitchFamily="34" charset="0"/>
              </a:rPr>
              <a:t>International Council for </a:t>
            </a:r>
            <a:r>
              <a:rPr lang="en-US" sz="1200" b="0" dirty="0" err="1">
                <a:solidFill>
                  <a:schemeClr val="bg2">
                    <a:lumMod val="75000"/>
                  </a:schemeClr>
                </a:solidFill>
                <a:latin typeface="Candara" pitchFamily="34" charset="0"/>
              </a:rPr>
              <a:t>Harmonisation</a:t>
            </a:r>
            <a:r>
              <a:rPr lang="en-US" sz="1200" b="0" dirty="0">
                <a:solidFill>
                  <a:schemeClr val="bg2">
                    <a:lumMod val="75000"/>
                  </a:schemeClr>
                </a:solidFill>
                <a:latin typeface="Candara" pitchFamily="34" charset="0"/>
              </a:rPr>
              <a:t> of Technical Requirements</a:t>
            </a:r>
          </a:p>
          <a:p>
            <a:pPr>
              <a:defRPr/>
            </a:pPr>
            <a:r>
              <a:rPr lang="en-US" sz="1200" b="0" dirty="0">
                <a:solidFill>
                  <a:schemeClr val="bg2">
                    <a:lumMod val="75000"/>
                  </a:schemeClr>
                </a:solidFill>
                <a:latin typeface="Candara" pitchFamily="34" charset="0"/>
              </a:rPr>
              <a:t>for Pharmaceuticals for Human Use</a:t>
            </a:r>
            <a:endParaRPr lang="ru-RU" sz="1200" b="0" dirty="0">
              <a:solidFill>
                <a:schemeClr val="bg2">
                  <a:lumMod val="75000"/>
                </a:schemeClr>
              </a:solidFill>
              <a:latin typeface="Candara" pitchFamily="34" charset="0"/>
            </a:endParaRPr>
          </a:p>
        </p:txBody>
      </p:sp>
      <p:sp>
        <p:nvSpPr>
          <p:cNvPr id="6" name="Rectangle 5"/>
          <p:cNvSpPr/>
          <p:nvPr/>
        </p:nvSpPr>
        <p:spPr>
          <a:xfrm rot="20227844">
            <a:off x="2343783" y="3365613"/>
            <a:ext cx="4601520" cy="865173"/>
          </a:xfrm>
          <a:prstGeom prst="rect">
            <a:avLst/>
          </a:prstGeom>
          <a:noFill/>
        </p:spPr>
        <p:txBody>
          <a:bodyPr wrap="square" lIns="91440" tIns="45720" rIns="91440" bIns="45720">
            <a:spAutoFit/>
          </a:bodyPr>
          <a:lstStyle/>
          <a:p>
            <a:pPr algn="ctr"/>
            <a:r>
              <a:rPr lang="en-US"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Step 4</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74418196"/>
      </p:ext>
    </p:extLst>
  </p:cSld>
  <p:clrMapOvr>
    <a:masterClrMapping/>
  </p:clrMapOvr>
  <p:transition spd="med" advTm="4407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Legal Notice</a:t>
            </a:r>
          </a:p>
        </p:txBody>
      </p:sp>
      <p:sp>
        <p:nvSpPr>
          <p:cNvPr id="3" name="Content Placeholder 2"/>
          <p:cNvSpPr>
            <a:spLocks noGrp="1"/>
          </p:cNvSpPr>
          <p:nvPr>
            <p:ph idx="1"/>
          </p:nvPr>
        </p:nvSpPr>
        <p:spPr/>
        <p:txBody>
          <a:bodyPr/>
          <a:lstStyle/>
          <a:p>
            <a:pPr marL="176213" indent="-176213"/>
            <a:r>
              <a:rPr lang="en-US" sz="1700" b="0" noProof="0" dirty="0"/>
              <a:t>This presentation is protected by copyright and may</a:t>
            </a:r>
            <a:r>
              <a:rPr lang="en-GB" sz="1700" b="0" dirty="0"/>
              <a:t>, with the exception of the ICH logo, </a:t>
            </a:r>
            <a:r>
              <a:rPr lang="en-US" sz="1700" b="0" noProof="0" dirty="0"/>
              <a:t>be used, reproduced, incorporated into other works, adapted, modified, translated or distributed under a public license provided that ICH's copyright in the presentation is acknowledged at all times. In case of any adaption, modification or translation of the presentation, reasonable steps must be taken to clearly label, demarcate or otherwise identify that changes were made to or based on the original presentation. Any impression that the adaption, modification or translation of the original presentation is endorsed or sponsored by the ICH must be avoided. </a:t>
            </a:r>
          </a:p>
          <a:p>
            <a:pPr marL="176213" indent="-176213"/>
            <a:r>
              <a:rPr lang="en-US" sz="1700" b="0" noProof="0" dirty="0"/>
              <a:t>The presentation is provided "as is" without warranty of any kind. In no event shall the ICH or the authors of the original presentation be liable for any claim, damages or other liability arising from the use of the presentation.</a:t>
            </a:r>
          </a:p>
          <a:p>
            <a:pPr marL="176213" indent="-176213"/>
            <a:r>
              <a:rPr lang="en-US" sz="1700" b="0" noProof="0" dirty="0"/>
              <a:t>The above-mentioned permissions do not apply to content supplied by third parties. Therefore, for documents where the copyright vests in a third party, permission for reproduction must be obtained from this copyright holder.</a:t>
            </a:r>
          </a:p>
          <a:p>
            <a:endParaRPr lang="en-US" noProof="0" dirty="0"/>
          </a:p>
        </p:txBody>
      </p:sp>
      <p:sp>
        <p:nvSpPr>
          <p:cNvPr id="5" name="Content Placeholder 4"/>
          <p:cNvSpPr>
            <a:spLocks noGrp="1"/>
          </p:cNvSpPr>
          <p:nvPr>
            <p:ph sz="quarter" idx="13"/>
          </p:nvPr>
        </p:nvSpPr>
        <p:spPr/>
        <p:txBody>
          <a:bodyPr/>
          <a:lstStyle/>
          <a:p>
            <a:r>
              <a:rPr lang="en-CA" dirty="0"/>
              <a:t>ICH S5(R3) – Step 4</a:t>
            </a:r>
            <a:endParaRPr lang="en-US" dirty="0"/>
          </a:p>
        </p:txBody>
      </p:sp>
      <p:sp>
        <p:nvSpPr>
          <p:cNvPr id="6" name="Slide Number Placeholder 5"/>
          <p:cNvSpPr>
            <a:spLocks noGrp="1"/>
          </p:cNvSpPr>
          <p:nvPr>
            <p:ph type="sldNum" idx="4294967295"/>
          </p:nvPr>
        </p:nvSpPr>
        <p:spPr>
          <a:xfrm>
            <a:off x="7766050" y="6858000"/>
            <a:ext cx="1987550" cy="277813"/>
          </a:xfrm>
        </p:spPr>
        <p:txBody>
          <a:bodyPr/>
          <a:lstStyle/>
          <a:p>
            <a:pPr>
              <a:defRPr/>
            </a:pPr>
            <a:fld id="{818F2839-6C4F-458F-B92D-DF083EE553F1}" type="slidenum">
              <a:rPr lang="fr-FR" smtClean="0"/>
              <a:pPr>
                <a:defRPr/>
              </a:pPr>
              <a:t>3</a:t>
            </a:fld>
            <a:endParaRPr lang="fr-FR"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106"/>
    </mc:Choice>
    <mc:Fallback xmlns="">
      <p:transition spd="slow" advTm="6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Background</a:t>
            </a:r>
          </a:p>
        </p:txBody>
      </p:sp>
      <p:sp>
        <p:nvSpPr>
          <p:cNvPr id="3" name="Content Placeholder 2"/>
          <p:cNvSpPr>
            <a:spLocks noGrp="1"/>
          </p:cNvSpPr>
          <p:nvPr>
            <p:ph idx="1"/>
          </p:nvPr>
        </p:nvSpPr>
        <p:spPr/>
        <p:txBody>
          <a:bodyPr/>
          <a:lstStyle/>
          <a:p>
            <a:r>
              <a:rPr lang="en-US" dirty="0"/>
              <a:t>This document has been signed off as </a:t>
            </a:r>
            <a:r>
              <a:rPr lang="en-US" i="1" dirty="0"/>
              <a:t>Step 4 </a:t>
            </a:r>
            <a:r>
              <a:rPr lang="en-US" dirty="0"/>
              <a:t>document </a:t>
            </a:r>
            <a:r>
              <a:rPr lang="en-US" dirty="0" smtClean="0"/>
              <a:t>(Feb 18</a:t>
            </a:r>
            <a:r>
              <a:rPr lang="en-US" baseline="30000" dirty="0" smtClean="0"/>
              <a:t>th</a:t>
            </a:r>
            <a:r>
              <a:rPr lang="en-US" dirty="0" smtClean="0"/>
              <a:t> 2020) </a:t>
            </a:r>
            <a:r>
              <a:rPr lang="en-US" dirty="0"/>
              <a:t>to be implemented by the ICH Regulatory Members </a:t>
            </a:r>
          </a:p>
          <a:p>
            <a:r>
              <a:rPr lang="en-US" dirty="0"/>
              <a:t>This document was developed based on a Concept Paper </a:t>
            </a:r>
            <a:r>
              <a:rPr lang="en-US" dirty="0" smtClean="0"/>
              <a:t>(</a:t>
            </a:r>
            <a:r>
              <a:rPr lang="de-DE" dirty="0" smtClean="0"/>
              <a:t>March 27</a:t>
            </a:r>
            <a:r>
              <a:rPr lang="de-DE" baseline="30000" dirty="0" smtClean="0"/>
              <a:t>th</a:t>
            </a:r>
            <a:r>
              <a:rPr lang="de-DE" dirty="0" smtClean="0"/>
              <a:t> 2015</a:t>
            </a:r>
            <a:r>
              <a:rPr lang="en-US" dirty="0"/>
              <a:t>)</a:t>
            </a:r>
          </a:p>
        </p:txBody>
      </p:sp>
      <p:sp>
        <p:nvSpPr>
          <p:cNvPr id="4" name="Content Placeholder 3"/>
          <p:cNvSpPr>
            <a:spLocks noGrp="1"/>
          </p:cNvSpPr>
          <p:nvPr>
            <p:ph sz="quarter" idx="13"/>
          </p:nvPr>
        </p:nvSpPr>
        <p:spPr/>
        <p:txBody>
          <a:bodyPr/>
          <a:lstStyle/>
          <a:p>
            <a:r>
              <a:rPr lang="en-CA" dirty="0"/>
              <a:t>ICH S5(R3) – Step 4</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81949769"/>
      </p:ext>
    </p:extLst>
  </p:cSld>
  <p:clrMapOvr>
    <a:masterClrMapping/>
  </p:clrMapOvr>
  <mc:AlternateContent xmlns:mc="http://schemas.openxmlformats.org/markup-compatibility/2006" xmlns:p14="http://schemas.microsoft.com/office/powerpoint/2010/main">
    <mc:Choice Requires="p14">
      <p:transition spd="slow" p14:dur="2000" advTm="37068"/>
    </mc:Choice>
    <mc:Fallback xmlns="">
      <p:transition spd="slow" advTm="37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Key </a:t>
            </a:r>
            <a:r>
              <a:rPr lang="en-GB" sz="3200" dirty="0" smtClean="0"/>
              <a:t>Principles 1/2</a:t>
            </a:r>
            <a:endParaRPr lang="en-GB" sz="3200" dirty="0"/>
          </a:p>
        </p:txBody>
      </p:sp>
      <p:sp>
        <p:nvSpPr>
          <p:cNvPr id="3" name="Content Placeholder 2"/>
          <p:cNvSpPr>
            <a:spLocks noGrp="1"/>
          </p:cNvSpPr>
          <p:nvPr>
            <p:ph idx="1"/>
          </p:nvPr>
        </p:nvSpPr>
        <p:spPr/>
        <p:txBody>
          <a:bodyPr/>
          <a:lstStyle/>
          <a:p>
            <a:pPr marL="269875" indent="-269875">
              <a:buFont typeface="Arial" panose="020B0604020202020204" pitchFamily="34" charset="0"/>
              <a:buChar char="•"/>
            </a:pPr>
            <a:r>
              <a:rPr lang="en-US" dirty="0"/>
              <a:t>The aim of </a:t>
            </a:r>
            <a:r>
              <a:rPr lang="en-US" dirty="0" smtClean="0"/>
              <a:t>developmental and reproductive toxicity (DART) </a:t>
            </a:r>
            <a:r>
              <a:rPr lang="en-US" dirty="0"/>
              <a:t>studies is to reveal any effect of the pharmaceutical on mammalian </a:t>
            </a:r>
            <a:r>
              <a:rPr lang="en-US" dirty="0" smtClean="0"/>
              <a:t>reproduction and development </a:t>
            </a:r>
            <a:r>
              <a:rPr lang="en-US" dirty="0"/>
              <a:t>relevant for human risk assessment.</a:t>
            </a:r>
          </a:p>
          <a:p>
            <a:pPr marL="269875" indent="-269875">
              <a:buFont typeface="Arial" panose="020B0604020202020204" pitchFamily="34" charset="0"/>
              <a:buChar char="•"/>
            </a:pPr>
            <a:r>
              <a:rPr lang="en-US" dirty="0"/>
              <a:t>The risks to all </a:t>
            </a:r>
            <a:r>
              <a:rPr lang="en-US" dirty="0" smtClean="0"/>
              <a:t>stages of reproduction and development </a:t>
            </a:r>
            <a:r>
              <a:rPr lang="en-US" dirty="0"/>
              <a:t>should be assessed, unless the stage is not relevant to the intended population. </a:t>
            </a:r>
            <a:endParaRPr lang="en-US" dirty="0" smtClean="0"/>
          </a:p>
          <a:p>
            <a:pPr marL="452438" lvl="1" indent="0">
              <a:buNone/>
            </a:pPr>
            <a:endParaRPr lang="de-DE" dirty="0"/>
          </a:p>
          <a:p>
            <a:pPr marL="0" indent="0">
              <a:buNone/>
            </a:pPr>
            <a:endParaRPr lang="en-US" dirty="0"/>
          </a:p>
          <a:p>
            <a:pPr marL="0" indent="0">
              <a:buNone/>
            </a:pPr>
            <a:r>
              <a:rPr lang="en-US" dirty="0"/>
              <a:t> </a:t>
            </a:r>
            <a:endParaRPr lang="de-DE" dirty="0"/>
          </a:p>
          <a:p>
            <a:pPr marL="269875" indent="-269875">
              <a:buFont typeface="Arial" panose="020B0604020202020204" pitchFamily="34" charset="0"/>
              <a:buChar char="•"/>
            </a:pPr>
            <a:endParaRPr lang="en-US" dirty="0"/>
          </a:p>
          <a:p>
            <a:pPr marL="269875" indent="-269875">
              <a:buFont typeface="Arial" panose="020B0604020202020204" pitchFamily="34" charset="0"/>
              <a:buChar char="•"/>
            </a:pPr>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856600378"/>
      </p:ext>
    </p:extLst>
  </p:cSld>
  <p:clrMapOvr>
    <a:masterClrMapping/>
  </p:clrMapOvr>
  <mc:AlternateContent xmlns:mc="http://schemas.openxmlformats.org/markup-compatibility/2006" xmlns:p14="http://schemas.microsoft.com/office/powerpoint/2010/main">
    <mc:Choice Requires="p14">
      <p:transition spd="slow" p14:dur="2000" advTm="41074"/>
    </mc:Choice>
    <mc:Fallback xmlns="">
      <p:transition spd="slow" advTm="41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Key </a:t>
            </a:r>
            <a:r>
              <a:rPr lang="en-GB" sz="3200" dirty="0" smtClean="0"/>
              <a:t>Principles 2/2</a:t>
            </a:r>
            <a:endParaRPr lang="en-GB" sz="3200" dirty="0"/>
          </a:p>
        </p:txBody>
      </p:sp>
      <p:sp>
        <p:nvSpPr>
          <p:cNvPr id="3" name="Content Placeholder 2"/>
          <p:cNvSpPr>
            <a:spLocks noGrp="1"/>
          </p:cNvSpPr>
          <p:nvPr>
            <p:ph idx="1"/>
          </p:nvPr>
        </p:nvSpPr>
        <p:spPr/>
        <p:txBody>
          <a:bodyPr/>
          <a:lstStyle/>
          <a:p>
            <a:r>
              <a:rPr lang="en-US" dirty="0" smtClean="0"/>
              <a:t>The </a:t>
            </a:r>
            <a:r>
              <a:rPr lang="en-US" dirty="0"/>
              <a:t>3</a:t>
            </a:r>
            <a:r>
              <a:rPr lang="en-US" baseline="30000" dirty="0"/>
              <a:t>rd</a:t>
            </a:r>
            <a:r>
              <a:rPr lang="en-US" dirty="0"/>
              <a:t> revision</a:t>
            </a:r>
            <a:r>
              <a:rPr lang="en-US" b="0" dirty="0"/>
              <a:t> </a:t>
            </a:r>
          </a:p>
          <a:p>
            <a:pPr lvl="1"/>
            <a:r>
              <a:rPr lang="en-US" dirty="0"/>
              <a:t>brings the guideline into alignment with other ICH </a:t>
            </a:r>
            <a:r>
              <a:rPr lang="en-US" dirty="0" smtClean="0"/>
              <a:t>guidelines. </a:t>
            </a:r>
            <a:endParaRPr lang="en-US" dirty="0"/>
          </a:p>
          <a:p>
            <a:pPr lvl="1"/>
            <a:r>
              <a:rPr lang="en-US" dirty="0"/>
              <a:t>elaborates on the use of exposure margins in dose level </a:t>
            </a:r>
            <a:r>
              <a:rPr lang="en-US" dirty="0" smtClean="0"/>
              <a:t>selection. </a:t>
            </a:r>
            <a:endParaRPr lang="en-US" dirty="0"/>
          </a:p>
          <a:p>
            <a:pPr lvl="1"/>
            <a:r>
              <a:rPr lang="en-US" dirty="0"/>
              <a:t>incorporates a section on risk </a:t>
            </a:r>
            <a:r>
              <a:rPr lang="en-US" dirty="0" smtClean="0"/>
              <a:t>assessment</a:t>
            </a:r>
            <a:r>
              <a:rPr lang="en-US" dirty="0"/>
              <a:t>.</a:t>
            </a:r>
          </a:p>
          <a:p>
            <a:pPr lvl="1"/>
            <a:r>
              <a:rPr lang="en-US" dirty="0"/>
              <a:t>expands the scope to include vaccines and biopharmaceuticals. </a:t>
            </a:r>
          </a:p>
          <a:p>
            <a:pPr lvl="1"/>
            <a:r>
              <a:rPr lang="en-US" dirty="0"/>
              <a:t>describes qualification and use of alternative assays (AAs</a:t>
            </a:r>
            <a:r>
              <a:rPr lang="en-US" dirty="0" smtClean="0"/>
              <a:t>).</a:t>
            </a:r>
          </a:p>
          <a:p>
            <a:r>
              <a:rPr lang="en-US" dirty="0"/>
              <a:t>A maintenance procedure is applied to Annexes 1 (in vivo study designs) and 2 (Alternative Assays) aiming to facilitate proper implementation of novel testing paradigms and regulatory acceptance of alternative assays supporting global 3R (replacement, reduction, refinement) efforts.</a:t>
            </a:r>
          </a:p>
          <a:p>
            <a:pPr marL="452438" lvl="1" indent="0">
              <a:buNone/>
            </a:pPr>
            <a:endParaRPr lang="de-DE" dirty="0"/>
          </a:p>
          <a:p>
            <a:pPr marL="0" indent="0">
              <a:buNone/>
            </a:pPr>
            <a:endParaRPr lang="en-US" dirty="0"/>
          </a:p>
          <a:p>
            <a:pPr marL="0" indent="0">
              <a:buNone/>
            </a:pPr>
            <a:r>
              <a:rPr lang="en-US" dirty="0"/>
              <a:t> </a:t>
            </a:r>
            <a:endParaRPr lang="de-DE" dirty="0"/>
          </a:p>
          <a:p>
            <a:pPr marL="269875" indent="-269875">
              <a:buFont typeface="Arial" panose="020B0604020202020204" pitchFamily="34" charset="0"/>
              <a:buChar char="•"/>
            </a:pPr>
            <a:endParaRPr lang="en-US" dirty="0"/>
          </a:p>
          <a:p>
            <a:pPr marL="269875" indent="-269875">
              <a:buFont typeface="Arial" panose="020B0604020202020204" pitchFamily="34" charset="0"/>
              <a:buChar char="•"/>
            </a:pPr>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694967951"/>
      </p:ext>
    </p:extLst>
  </p:cSld>
  <p:clrMapOvr>
    <a:masterClrMapping/>
  </p:clrMapOvr>
  <mc:AlternateContent xmlns:mc="http://schemas.openxmlformats.org/markup-compatibility/2006" xmlns:p14="http://schemas.microsoft.com/office/powerpoint/2010/main">
    <mc:Choice Requires="p14">
      <p:transition spd="slow" p14:dur="2000" advTm="78101"/>
    </mc:Choice>
    <mc:Fallback xmlns="">
      <p:transition spd="slow" advTm="78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Guideline Objectives</a:t>
            </a:r>
          </a:p>
        </p:txBody>
      </p:sp>
      <p:sp>
        <p:nvSpPr>
          <p:cNvPr id="3" name="Content Placeholder 2"/>
          <p:cNvSpPr>
            <a:spLocks noGrp="1"/>
          </p:cNvSpPr>
          <p:nvPr>
            <p:ph idx="1"/>
          </p:nvPr>
        </p:nvSpPr>
        <p:spPr/>
        <p:txBody>
          <a:bodyPr/>
          <a:lstStyle/>
          <a:p>
            <a:r>
              <a:rPr lang="en-US" dirty="0"/>
              <a:t>Recommendation of international standards for the assessment of nonclinical DART testing supporting </a:t>
            </a:r>
            <a:r>
              <a:rPr lang="en-US" dirty="0" smtClean="0"/>
              <a:t>clinical </a:t>
            </a:r>
            <a:r>
              <a:rPr lang="en-US" dirty="0"/>
              <a:t>trials and marketing authorization. </a:t>
            </a:r>
          </a:p>
          <a:p>
            <a:r>
              <a:rPr lang="en-US" dirty="0"/>
              <a:t>Description of potential strategies and study designs to supplement available data to identify, assess, and convey risk. </a:t>
            </a:r>
            <a:endParaRPr lang="de-DE" dirty="0"/>
          </a:p>
          <a:p>
            <a:pPr marL="269875" indent="-269875">
              <a:buFont typeface="Arial" panose="020B0604020202020204" pitchFamily="34" charset="0"/>
              <a:buChar char="•"/>
            </a:pPr>
            <a:endParaRPr lang="en-GB" dirty="0"/>
          </a:p>
          <a:p>
            <a:pPr marL="342900" indent="-342900">
              <a:buFont typeface="Arial" panose="020B0604020202020204" pitchFamily="34" charset="0"/>
              <a:buChar char="•"/>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173906049"/>
      </p:ext>
    </p:extLst>
  </p:cSld>
  <p:clrMapOvr>
    <a:masterClrMapping/>
  </p:clrMapOvr>
  <mc:AlternateContent xmlns:mc="http://schemas.openxmlformats.org/markup-compatibility/2006" xmlns:p14="http://schemas.microsoft.com/office/powerpoint/2010/main">
    <mc:Choice Requires="p14">
      <p:transition spd="slow" p14:dur="2000" advTm="27102"/>
    </mc:Choice>
    <mc:Fallback xmlns="">
      <p:transition spd="slow" advTm="27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err="1"/>
              <a:t>Scope</a:t>
            </a:r>
            <a:r>
              <a:rPr lang="de-DE" dirty="0"/>
              <a:t> </a:t>
            </a:r>
            <a:r>
              <a:rPr lang="de-DE" dirty="0" err="1"/>
              <a:t>of</a:t>
            </a:r>
            <a:r>
              <a:rPr lang="de-DE" dirty="0"/>
              <a:t> </a:t>
            </a:r>
            <a:r>
              <a:rPr lang="de-DE" dirty="0" err="1"/>
              <a:t>the</a:t>
            </a:r>
            <a:r>
              <a:rPr lang="de-DE" dirty="0"/>
              <a:t> Guideline</a:t>
            </a:r>
          </a:p>
        </p:txBody>
      </p:sp>
      <p:sp>
        <p:nvSpPr>
          <p:cNvPr id="3" name="Content Placeholder 2"/>
          <p:cNvSpPr>
            <a:spLocks noGrp="1"/>
          </p:cNvSpPr>
          <p:nvPr>
            <p:ph idx="1"/>
          </p:nvPr>
        </p:nvSpPr>
        <p:spPr>
          <a:xfrm>
            <a:off x="700336" y="2217440"/>
            <a:ext cx="8784976" cy="4273550"/>
          </a:xfrm>
        </p:spPr>
        <p:txBody>
          <a:bodyPr/>
          <a:lstStyle/>
          <a:p>
            <a:pPr marL="0" indent="0">
              <a:buNone/>
            </a:pPr>
            <a:r>
              <a:rPr lang="en-GB" dirty="0"/>
              <a:t>Guideline applies to:</a:t>
            </a:r>
          </a:p>
          <a:p>
            <a:pPr marL="0" indent="0">
              <a:buNone/>
            </a:pPr>
            <a:r>
              <a:rPr lang="en-GB" b="0" dirty="0"/>
              <a:t>Pharmaceuticals, including biotechnology-derived products </a:t>
            </a:r>
          </a:p>
          <a:p>
            <a:pPr marL="0" indent="0">
              <a:buNone/>
            </a:pPr>
            <a:r>
              <a:rPr lang="en-GB" b="0" dirty="0"/>
              <a:t>Vaccines (and their novel constitutive ingredients) for infectious diseases</a:t>
            </a:r>
          </a:p>
          <a:p>
            <a:pPr marL="0" indent="0">
              <a:buNone/>
            </a:pPr>
            <a:r>
              <a:rPr lang="en-GB" b="0" dirty="0"/>
              <a:t>Novel excipients  </a:t>
            </a:r>
          </a:p>
          <a:p>
            <a:pPr marL="0" indent="0">
              <a:buNone/>
            </a:pPr>
            <a:r>
              <a:rPr lang="en-GB" dirty="0"/>
              <a:t>Does not apply to:</a:t>
            </a:r>
          </a:p>
          <a:p>
            <a:pPr marL="0" indent="0">
              <a:buNone/>
            </a:pPr>
            <a:r>
              <a:rPr lang="en-GB" b="0" dirty="0"/>
              <a:t>cellular therapies, gene therapies and tissue-engineered products. </a:t>
            </a:r>
          </a:p>
          <a:p>
            <a:pPr marL="0" indent="0">
              <a:buNone/>
            </a:pPr>
            <a:r>
              <a:rPr lang="en-US" dirty="0"/>
              <a:t>Whether and when non-clinical studies are warranted is determined by ICH M3(R2), ICH S6(R1), and ICH S9.</a:t>
            </a:r>
          </a:p>
          <a:p>
            <a:pPr marL="269875" indent="-269875">
              <a:buFont typeface="Arial" panose="020B0604020202020204" pitchFamily="34" charset="0"/>
              <a:buChar char="•"/>
            </a:pPr>
            <a:endParaRPr lang="en-GB"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027951221"/>
      </p:ext>
    </p:extLst>
  </p:cSld>
  <p:clrMapOvr>
    <a:masterClrMapping/>
  </p:clrMapOvr>
  <mc:AlternateContent xmlns:mc="http://schemas.openxmlformats.org/markup-compatibility/2006" xmlns:p14="http://schemas.microsoft.com/office/powerpoint/2010/main">
    <mc:Choice Requires="p14">
      <p:transition spd="slow" p14:dur="2000" advTm="31597"/>
    </mc:Choice>
    <mc:Fallback xmlns="">
      <p:transition spd="slow" advTm="31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200" dirty="0"/>
              <a:t>Table of Contents </a:t>
            </a:r>
          </a:p>
        </p:txBody>
      </p:sp>
      <p:sp>
        <p:nvSpPr>
          <p:cNvPr id="3" name="Content Placeholder 2"/>
          <p:cNvSpPr>
            <a:spLocks noGrp="1"/>
          </p:cNvSpPr>
          <p:nvPr>
            <p:ph idx="1"/>
          </p:nvPr>
        </p:nvSpPr>
        <p:spPr>
          <a:xfrm>
            <a:off x="412304" y="2192362"/>
            <a:ext cx="9073008" cy="4273550"/>
          </a:xfrm>
        </p:spPr>
        <p:txBody>
          <a:bodyPr/>
          <a:lstStyle/>
          <a:p>
            <a:r>
              <a:rPr lang="en-GB" dirty="0"/>
              <a:t>General Considerations on Reproductive Toxicity Assessment</a:t>
            </a:r>
          </a:p>
          <a:p>
            <a:r>
              <a:rPr lang="en-GB" dirty="0"/>
              <a:t>Design and Evaluation of </a:t>
            </a:r>
            <a:r>
              <a:rPr lang="en-GB" i="1" dirty="0"/>
              <a:t>in vivo </a:t>
            </a:r>
            <a:r>
              <a:rPr lang="en-GB" dirty="0"/>
              <a:t>Mammalian Studies</a:t>
            </a:r>
          </a:p>
          <a:p>
            <a:r>
              <a:rPr lang="en-GB" dirty="0"/>
              <a:t>Test System Selection</a:t>
            </a:r>
          </a:p>
          <a:p>
            <a:r>
              <a:rPr lang="en-GB" dirty="0"/>
              <a:t>Dose Level Selection, Route of Administration and Schedule</a:t>
            </a:r>
          </a:p>
          <a:p>
            <a:r>
              <a:rPr lang="en-GB" dirty="0"/>
              <a:t>Possible Combination Study Designs in Rodents</a:t>
            </a:r>
          </a:p>
          <a:p>
            <a:r>
              <a:rPr lang="en-GB" dirty="0"/>
              <a:t>Data Reporting and Statistics</a:t>
            </a:r>
          </a:p>
          <a:p>
            <a:r>
              <a:rPr lang="en-GB" dirty="0"/>
              <a:t>Principles of Risk </a:t>
            </a:r>
            <a:r>
              <a:rPr lang="en-GB" dirty="0" smtClean="0"/>
              <a:t>Assessment</a:t>
            </a:r>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814768926"/>
      </p:ext>
    </p:extLst>
  </p:cSld>
  <p:clrMapOvr>
    <a:masterClrMapping/>
  </p:clrMapOvr>
  <mc:AlternateContent xmlns:mc="http://schemas.openxmlformats.org/markup-compatibility/2006" xmlns:p14="http://schemas.microsoft.com/office/powerpoint/2010/main">
    <mc:Choice Requires="p14">
      <p:transition spd="slow" p14:dur="2000" advTm="28599"/>
    </mc:Choice>
    <mc:Fallback xmlns="">
      <p:transition spd="slow" advTm="28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1/7</a:t>
            </a:r>
            <a:endParaRPr lang="en-CA" sz="3200" dirty="0"/>
          </a:p>
        </p:txBody>
      </p:sp>
      <p:sp>
        <p:nvSpPr>
          <p:cNvPr id="3" name="Content Placeholder 2"/>
          <p:cNvSpPr>
            <a:spLocks noGrp="1"/>
          </p:cNvSpPr>
          <p:nvPr>
            <p:ph idx="1"/>
          </p:nvPr>
        </p:nvSpPr>
        <p:spPr>
          <a:xfrm>
            <a:off x="412304" y="2192362"/>
            <a:ext cx="9073008" cy="4273550"/>
          </a:xfrm>
        </p:spPr>
        <p:txBody>
          <a:bodyPr/>
          <a:lstStyle/>
          <a:p>
            <a:pPr marL="0" indent="0">
              <a:buNone/>
            </a:pPr>
            <a:r>
              <a:rPr lang="en-US" dirty="0"/>
              <a:t>The following stages of reproduction should be assessed, if relevant to the intended population:</a:t>
            </a:r>
          </a:p>
          <a:p>
            <a:pPr marL="0" indent="0">
              <a:buNone/>
            </a:pPr>
            <a:r>
              <a:rPr lang="en-US" sz="2000" b="0" dirty="0"/>
              <a:t>A)	Premating to conception</a:t>
            </a:r>
          </a:p>
          <a:p>
            <a:pPr marL="0" indent="0">
              <a:buNone/>
            </a:pPr>
            <a:r>
              <a:rPr lang="en-US" sz="2000" b="0" dirty="0"/>
              <a:t>B)	Conception to implantation </a:t>
            </a:r>
          </a:p>
          <a:p>
            <a:pPr marL="0" indent="0">
              <a:buNone/>
            </a:pPr>
            <a:r>
              <a:rPr lang="en-US" sz="2000" b="0" dirty="0"/>
              <a:t>C)	Implantation to closure of the hard palate </a:t>
            </a:r>
          </a:p>
          <a:p>
            <a:pPr marL="0" indent="0">
              <a:buNone/>
            </a:pPr>
            <a:r>
              <a:rPr lang="en-US" sz="2000" b="0" dirty="0"/>
              <a:t>D)	Closure of the hard palate to the end of pregnancy </a:t>
            </a:r>
          </a:p>
          <a:p>
            <a:pPr marL="0" indent="0">
              <a:buNone/>
            </a:pPr>
            <a:r>
              <a:rPr lang="en-US" sz="2000" b="0" dirty="0"/>
              <a:t>E)	Birth to weaning </a:t>
            </a:r>
          </a:p>
          <a:p>
            <a:pPr marL="0" indent="0">
              <a:buNone/>
            </a:pPr>
            <a:r>
              <a:rPr lang="en-US" sz="2000" b="0" dirty="0"/>
              <a:t>F)	Weaning to sexual maturity</a:t>
            </a:r>
          </a:p>
          <a:p>
            <a:pPr marL="0" indent="0">
              <a:buNone/>
            </a:pPr>
            <a:r>
              <a:rPr lang="en-US" dirty="0"/>
              <a:t>Timing of studies is dependent on study populations and phase of pharmaceutical development (see ICH M3, ICH S6 and ICH S9). </a:t>
            </a:r>
            <a:endParaRPr lang="de-DE"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717309644"/>
      </p:ext>
    </p:extLst>
  </p:cSld>
  <p:clrMapOvr>
    <a:masterClrMapping/>
  </p:clrMapOvr>
  <mc:AlternateContent xmlns:mc="http://schemas.openxmlformats.org/markup-compatibility/2006" xmlns:p14="http://schemas.microsoft.com/office/powerpoint/2010/main">
    <mc:Choice Requires="p14">
      <p:transition spd="slow" p14:dur="2000" advTm="42101"/>
    </mc:Choice>
    <mc:Fallback xmlns="">
      <p:transition spd="slow" advTm="42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2/7</a:t>
            </a:r>
            <a:endParaRPr lang="en-CA" sz="3200" dirty="0"/>
          </a:p>
        </p:txBody>
      </p:sp>
      <p:sp>
        <p:nvSpPr>
          <p:cNvPr id="3" name="Content Placeholder 2"/>
          <p:cNvSpPr>
            <a:spLocks noGrp="1"/>
          </p:cNvSpPr>
          <p:nvPr>
            <p:ph idx="1"/>
          </p:nvPr>
        </p:nvSpPr>
        <p:spPr>
          <a:xfrm>
            <a:off x="412304" y="2192362"/>
            <a:ext cx="9073008" cy="4273550"/>
          </a:xfrm>
        </p:spPr>
        <p:txBody>
          <a:bodyPr/>
          <a:lstStyle/>
          <a:p>
            <a:pPr marL="0" indent="0">
              <a:buNone/>
            </a:pPr>
            <a:r>
              <a:rPr lang="en-US" dirty="0"/>
              <a:t>Stages covered in individual studies are left to the discretion of the Sponsor  </a:t>
            </a:r>
          </a:p>
          <a:p>
            <a:pPr marL="0" indent="0">
              <a:buNone/>
            </a:pPr>
            <a:r>
              <a:rPr lang="en-US" dirty="0"/>
              <a:t>Typically three </a:t>
            </a:r>
            <a:r>
              <a:rPr lang="en-US" i="1" dirty="0"/>
              <a:t>in vivo </a:t>
            </a:r>
            <a:r>
              <a:rPr lang="en-US" dirty="0"/>
              <a:t>study types have been evaluated: </a:t>
            </a:r>
          </a:p>
          <a:p>
            <a:pPr marL="0" indent="0">
              <a:buNone/>
            </a:pPr>
            <a:r>
              <a:rPr lang="en-US" b="0" dirty="0"/>
              <a:t>1) a fertility and early embryonic development study (FEED - stages A and B), </a:t>
            </a:r>
          </a:p>
          <a:p>
            <a:pPr marL="0" indent="0">
              <a:buNone/>
            </a:pPr>
            <a:r>
              <a:rPr lang="en-US" b="0" dirty="0"/>
              <a:t>2) embryo-fetal development studies in two species (EFD - stages C and D), and </a:t>
            </a:r>
          </a:p>
          <a:p>
            <a:pPr marL="0" indent="0">
              <a:buNone/>
            </a:pPr>
            <a:r>
              <a:rPr lang="en-US" b="0" dirty="0"/>
              <a:t>3) a pre- and a postnatal development study (PPND – stages C through F). </a:t>
            </a:r>
            <a:endParaRPr lang="en-US" sz="2000"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93811396"/>
      </p:ext>
    </p:extLst>
  </p:cSld>
  <p:clrMapOvr>
    <a:masterClrMapping/>
  </p:clrMapOvr>
  <mc:AlternateContent xmlns:mc="http://schemas.openxmlformats.org/markup-compatibility/2006" xmlns:p14="http://schemas.microsoft.com/office/powerpoint/2010/main">
    <mc:Choice Requires="p14">
      <p:transition spd="slow" p14:dur="2000" advTm="47100"/>
    </mc:Choice>
    <mc:Fallback xmlns="">
      <p:transition spd="slow" advTm="47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3/7</a:t>
            </a:r>
            <a:endParaRPr lang="en-CA" sz="3200" dirty="0"/>
          </a:p>
        </p:txBody>
      </p:sp>
      <p:sp>
        <p:nvSpPr>
          <p:cNvPr id="3" name="Content Placeholder 2"/>
          <p:cNvSpPr>
            <a:spLocks noGrp="1"/>
          </p:cNvSpPr>
          <p:nvPr>
            <p:ph idx="1"/>
          </p:nvPr>
        </p:nvSpPr>
        <p:spPr>
          <a:xfrm>
            <a:off x="412304" y="2192362"/>
            <a:ext cx="9073008" cy="4273550"/>
          </a:xfrm>
        </p:spPr>
        <p:txBody>
          <a:bodyPr/>
          <a:lstStyle/>
          <a:p>
            <a:pPr marL="0" indent="0">
              <a:buNone/>
            </a:pPr>
            <a:r>
              <a:rPr lang="en-US" dirty="0"/>
              <a:t>Key factors to consider when developing an overall integrated testing strategy:</a:t>
            </a:r>
            <a:endParaRPr lang="de-DE" dirty="0"/>
          </a:p>
          <a:p>
            <a:pPr lvl="0"/>
            <a:r>
              <a:rPr lang="en-US" b="0" dirty="0"/>
              <a:t>The targeted patient population and conditions of </a:t>
            </a:r>
            <a:r>
              <a:rPr lang="en-US" b="0" dirty="0" smtClean="0"/>
              <a:t>use; </a:t>
            </a:r>
            <a:endParaRPr lang="de-DE" b="0" dirty="0"/>
          </a:p>
          <a:p>
            <a:pPr lvl="0"/>
            <a:r>
              <a:rPr lang="en-US" b="0" dirty="0"/>
              <a:t>The formulation of the pharmaceutical and route(s) of administration intended for humans;</a:t>
            </a:r>
            <a:endParaRPr lang="de-DE" b="0" dirty="0"/>
          </a:p>
          <a:p>
            <a:pPr lvl="0"/>
            <a:r>
              <a:rPr lang="en-US" b="0" dirty="0"/>
              <a:t>Relevant data on toxicity, pharmacodynamics, pharmacokinetics, and pharmacological similarity to other pharmaceuticals; </a:t>
            </a:r>
            <a:endParaRPr lang="de-DE" b="0" dirty="0"/>
          </a:p>
          <a:p>
            <a:pPr lvl="0"/>
            <a:r>
              <a:rPr lang="en-US" b="0" dirty="0"/>
              <a:t>Aspects of the general biology of the pharmaceutical target, or known roles of the target in reproduction or development.</a:t>
            </a:r>
            <a:endParaRPr lang="de-DE"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824739399"/>
      </p:ext>
    </p:extLst>
  </p:cSld>
  <p:clrMapOvr>
    <a:masterClrMapping/>
  </p:clrMapOvr>
  <mc:AlternateContent xmlns:mc="http://schemas.openxmlformats.org/markup-compatibility/2006" xmlns:p14="http://schemas.microsoft.com/office/powerpoint/2010/main">
    <mc:Choice Requires="p14">
      <p:transition spd="slow" p14:dur="2000" advTm="52587"/>
    </mc:Choice>
    <mc:Fallback xmlns="">
      <p:transition spd="slow" advTm="525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4/7</a:t>
            </a:r>
            <a:endParaRPr lang="en-CA" sz="3200" dirty="0"/>
          </a:p>
        </p:txBody>
      </p:sp>
      <p:sp>
        <p:nvSpPr>
          <p:cNvPr id="3" name="Content Placeholder 2"/>
          <p:cNvSpPr>
            <a:spLocks noGrp="1"/>
          </p:cNvSpPr>
          <p:nvPr>
            <p:ph idx="1"/>
          </p:nvPr>
        </p:nvSpPr>
        <p:spPr>
          <a:xfrm>
            <a:off x="412304" y="2192362"/>
            <a:ext cx="9073008" cy="4273550"/>
          </a:xfrm>
        </p:spPr>
        <p:txBody>
          <a:bodyPr/>
          <a:lstStyle/>
          <a:p>
            <a:pPr marL="452438" lvl="1" indent="0">
              <a:buNone/>
            </a:pPr>
            <a:r>
              <a:rPr lang="en-US" sz="2400" b="1" dirty="0">
                <a:ea typeface="+mn-ea"/>
              </a:rPr>
              <a:t>Target Patient Population/ Therapeutic Indication</a:t>
            </a:r>
            <a:endParaRPr lang="de-DE" sz="2400" b="1" dirty="0">
              <a:ea typeface="+mn-ea"/>
            </a:endParaRPr>
          </a:p>
          <a:p>
            <a:pPr marL="0" indent="0">
              <a:buNone/>
            </a:pPr>
            <a:r>
              <a:rPr lang="en-US" b="0" dirty="0"/>
              <a:t>…can influence the extent of DART testing. </a:t>
            </a:r>
          </a:p>
          <a:p>
            <a:pPr marL="0" indent="0">
              <a:buNone/>
            </a:pPr>
            <a:r>
              <a:rPr lang="en-US" b="0" dirty="0"/>
              <a:t>Studies evaluating all stages of reproduction and development are not warranted if the disease indicates that DART will have minimal impact on the risk of the pharmaceutical in the target population</a:t>
            </a:r>
            <a:r>
              <a:rPr lang="en-US" b="0" dirty="0" smtClean="0"/>
              <a:t>.</a:t>
            </a:r>
          </a:p>
          <a:p>
            <a:pPr marL="0" indent="0">
              <a:buNone/>
            </a:pPr>
            <a:r>
              <a:rPr lang="en-US" b="0" dirty="0"/>
              <a:t>For example, studies covering all stages are not necessarily appropriate for an exclusively post-menopausal female patient population, for use in the pediatric or juvenile pre-pubescent population, or for patient populations in hospitalized settings where pregnancy can be excluded.  </a:t>
            </a: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333040308"/>
      </p:ext>
    </p:extLst>
  </p:cSld>
  <p:clrMapOvr>
    <a:masterClrMapping/>
  </p:clrMapOvr>
  <mc:AlternateContent xmlns:mc="http://schemas.openxmlformats.org/markup-compatibility/2006" xmlns:p14="http://schemas.microsoft.com/office/powerpoint/2010/main">
    <mc:Choice Requires="p14">
      <p:transition spd="slow" p14:dur="2000" advTm="45581"/>
    </mc:Choice>
    <mc:Fallback xmlns="">
      <p:transition spd="slow" advTm="45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5/7</a:t>
            </a:r>
            <a:endParaRPr lang="en-CA" sz="3200" dirty="0"/>
          </a:p>
        </p:txBody>
      </p:sp>
      <p:sp>
        <p:nvSpPr>
          <p:cNvPr id="3" name="Content Placeholder 2"/>
          <p:cNvSpPr>
            <a:spLocks noGrp="1"/>
          </p:cNvSpPr>
          <p:nvPr>
            <p:ph idx="1"/>
          </p:nvPr>
        </p:nvSpPr>
        <p:spPr>
          <a:xfrm>
            <a:off x="412304" y="2192362"/>
            <a:ext cx="9073008" cy="4273550"/>
          </a:xfrm>
        </p:spPr>
        <p:txBody>
          <a:bodyPr/>
          <a:lstStyle/>
          <a:p>
            <a:pPr marL="452438" lvl="1" indent="0">
              <a:buNone/>
            </a:pPr>
            <a:r>
              <a:rPr lang="en-US" sz="2400" b="1" dirty="0">
                <a:ea typeface="+mn-ea"/>
              </a:rPr>
              <a:t>Pharmacology Considerations</a:t>
            </a:r>
            <a:endParaRPr lang="de-DE" sz="2400" b="1" dirty="0">
              <a:ea typeface="+mn-ea"/>
            </a:endParaRPr>
          </a:p>
          <a:p>
            <a:pPr marL="0" indent="0">
              <a:buNone/>
            </a:pPr>
            <a:r>
              <a:rPr lang="en-US" b="0" dirty="0"/>
              <a:t>Check compatibility of the intended pharmacology with fertility, normal EFD, or assessment of particular endpoints (e.g., a general anesthetic and assessment of mating behavior). </a:t>
            </a:r>
          </a:p>
          <a:p>
            <a:r>
              <a:rPr lang="en-US" b="0" dirty="0"/>
              <a:t>K</a:t>
            </a:r>
            <a:r>
              <a:rPr lang="en-US" b="0" dirty="0" smtClean="0"/>
              <a:t>nown effects of compounds </a:t>
            </a:r>
            <a:r>
              <a:rPr lang="en-US" b="0" dirty="0"/>
              <a:t>with similar </a:t>
            </a:r>
            <a:r>
              <a:rPr lang="en-US" b="0" dirty="0" smtClean="0"/>
              <a:t>pharmacology. </a:t>
            </a:r>
          </a:p>
          <a:p>
            <a:pPr>
              <a:buFont typeface="Arial" panose="020B0604020202020204" pitchFamily="34" charset="0"/>
              <a:buChar char="•"/>
            </a:pPr>
            <a:r>
              <a:rPr lang="en-US" b="0" dirty="0"/>
              <a:t>Known effects </a:t>
            </a:r>
            <a:r>
              <a:rPr lang="en-US" b="0" dirty="0" smtClean="0"/>
              <a:t>of target engagement.</a:t>
            </a:r>
          </a:p>
          <a:p>
            <a:pPr>
              <a:buFont typeface="Arial" panose="020B0604020202020204" pitchFamily="34" charset="0"/>
              <a:buChar char="•"/>
            </a:pPr>
            <a:r>
              <a:rPr lang="en-US" b="0" dirty="0"/>
              <a:t>Known effects </a:t>
            </a:r>
            <a:r>
              <a:rPr lang="en-US" b="0" dirty="0" smtClean="0"/>
              <a:t>on </a:t>
            </a:r>
            <a:r>
              <a:rPr lang="en-US" b="0" dirty="0"/>
              <a:t>humans with related genetic </a:t>
            </a:r>
            <a:r>
              <a:rPr lang="en-US" b="0" dirty="0" smtClean="0"/>
              <a:t>diseases.</a:t>
            </a:r>
            <a:endParaRPr lang="de-DE"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585930665"/>
      </p:ext>
    </p:extLst>
  </p:cSld>
  <p:clrMapOvr>
    <a:masterClrMapping/>
  </p:clrMapOvr>
  <mc:AlternateContent xmlns:mc="http://schemas.openxmlformats.org/markup-compatibility/2006" xmlns:p14="http://schemas.microsoft.com/office/powerpoint/2010/main">
    <mc:Choice Requires="p14">
      <p:transition spd="slow" p14:dur="2000" advTm="58086"/>
    </mc:Choice>
    <mc:Fallback xmlns="">
      <p:transition spd="slow" advTm="58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6/7</a:t>
            </a:r>
            <a:endParaRPr lang="en-CA" sz="3200" dirty="0"/>
          </a:p>
        </p:txBody>
      </p:sp>
      <p:sp>
        <p:nvSpPr>
          <p:cNvPr id="3" name="Content Placeholder 2"/>
          <p:cNvSpPr>
            <a:spLocks noGrp="1"/>
          </p:cNvSpPr>
          <p:nvPr>
            <p:ph idx="1"/>
          </p:nvPr>
        </p:nvSpPr>
        <p:spPr>
          <a:xfrm>
            <a:off x="412304" y="2192362"/>
            <a:ext cx="9073008" cy="4273550"/>
          </a:xfrm>
        </p:spPr>
        <p:txBody>
          <a:bodyPr/>
          <a:lstStyle/>
          <a:p>
            <a:pPr marL="452438" lvl="1" indent="0">
              <a:buNone/>
            </a:pPr>
            <a:r>
              <a:rPr lang="en-US" sz="2400" b="1" dirty="0">
                <a:ea typeface="+mn-ea"/>
              </a:rPr>
              <a:t>Toxicity Considerations</a:t>
            </a:r>
            <a:endParaRPr lang="de-DE" sz="2400" b="1" dirty="0">
              <a:ea typeface="+mn-ea"/>
            </a:endParaRPr>
          </a:p>
          <a:p>
            <a:pPr marL="0" indent="0">
              <a:buNone/>
            </a:pPr>
            <a:r>
              <a:rPr lang="en-US" b="0" u="sng" dirty="0"/>
              <a:t>Always</a:t>
            </a:r>
            <a:r>
              <a:rPr lang="en-US" b="0" dirty="0"/>
              <a:t> consider existing toxicology data for the compound concerning dose levels, </a:t>
            </a:r>
            <a:r>
              <a:rPr lang="en-US" b="0" dirty="0" err="1"/>
              <a:t>toxicokinetics</a:t>
            </a:r>
            <a:r>
              <a:rPr lang="en-US" b="0" dirty="0"/>
              <a:t>, dosing duration. </a:t>
            </a:r>
          </a:p>
          <a:p>
            <a:pPr marL="446088" lvl="1" indent="0">
              <a:buNone/>
            </a:pPr>
            <a:r>
              <a:rPr lang="en-US" b="0" dirty="0"/>
              <a:t>Repeated-dose toxicity studies (RDTS) with sexually mature animals can provide important </a:t>
            </a:r>
            <a:r>
              <a:rPr lang="en-US" b="0" dirty="0" smtClean="0"/>
              <a:t>information.</a:t>
            </a:r>
            <a:endParaRPr lang="en-US" b="0" dirty="0"/>
          </a:p>
          <a:p>
            <a:pPr marL="452438" lvl="1" indent="0">
              <a:buNone/>
            </a:pPr>
            <a:r>
              <a:rPr lang="en-US" sz="2400" b="1" dirty="0">
                <a:ea typeface="+mn-ea"/>
              </a:rPr>
              <a:t>Timing Considerations</a:t>
            </a:r>
            <a:endParaRPr lang="de-DE" sz="2400" b="1" dirty="0">
              <a:ea typeface="+mn-ea"/>
            </a:endParaRPr>
          </a:p>
          <a:p>
            <a:pPr marL="0" lvl="1" indent="0">
              <a:spcBef>
                <a:spcPct val="50000"/>
              </a:spcBef>
              <a:buSzPct val="120000"/>
              <a:buNone/>
            </a:pPr>
            <a:r>
              <a:rPr lang="en-US" sz="2400" dirty="0">
                <a:ea typeface="+mn-ea"/>
              </a:rPr>
              <a:t>For safe use of the pharmaceutical in clinical trials or the intended patient population</a:t>
            </a:r>
            <a:r>
              <a:rPr lang="de-DE" sz="2400" dirty="0">
                <a:ea typeface="+mn-ea"/>
              </a:rPr>
              <a:t> c</a:t>
            </a:r>
            <a:r>
              <a:rPr lang="en-US" sz="2400" dirty="0" err="1">
                <a:ea typeface="+mn-ea"/>
              </a:rPr>
              <a:t>onsult</a:t>
            </a:r>
            <a:r>
              <a:rPr lang="en-US" sz="2400" dirty="0">
                <a:ea typeface="+mn-ea"/>
              </a:rPr>
              <a:t> ICH M3, ICH S6, and ICH S9. </a:t>
            </a:r>
          </a:p>
          <a:p>
            <a:pPr marL="0" lvl="1" indent="0">
              <a:spcBef>
                <a:spcPct val="50000"/>
              </a:spcBef>
              <a:buSzPct val="120000"/>
              <a:buNone/>
            </a:pPr>
            <a:r>
              <a:rPr lang="en-US" sz="2400" dirty="0" smtClean="0">
                <a:ea typeface="+mn-ea"/>
              </a:rPr>
              <a:t>Under limited </a:t>
            </a:r>
            <a:r>
              <a:rPr lang="en-US" sz="2400" dirty="0" err="1" smtClean="0">
                <a:ea typeface="+mn-ea"/>
              </a:rPr>
              <a:t>cirumstances</a:t>
            </a:r>
            <a:r>
              <a:rPr lang="en-US" sz="2400" dirty="0" smtClean="0">
                <a:ea typeface="+mn-ea"/>
              </a:rPr>
              <a:t> results </a:t>
            </a:r>
            <a:r>
              <a:rPr lang="en-US" sz="2400" dirty="0">
                <a:ea typeface="+mn-ea"/>
              </a:rPr>
              <a:t>of properly qualified </a:t>
            </a:r>
            <a:r>
              <a:rPr lang="en-US" sz="2400" dirty="0" smtClean="0">
                <a:ea typeface="+mn-ea"/>
              </a:rPr>
              <a:t>Alternative Assays </a:t>
            </a:r>
            <a:r>
              <a:rPr lang="en-US" sz="2400" dirty="0">
                <a:ea typeface="+mn-ea"/>
              </a:rPr>
              <a:t>(</a:t>
            </a:r>
            <a:r>
              <a:rPr lang="en-US" sz="2400" i="1" dirty="0">
                <a:ea typeface="+mn-ea"/>
              </a:rPr>
              <a:t>in vitro</a:t>
            </a:r>
            <a:r>
              <a:rPr lang="en-US" sz="2400" dirty="0">
                <a:ea typeface="+mn-ea"/>
              </a:rPr>
              <a:t>, </a:t>
            </a:r>
            <a:r>
              <a:rPr lang="en-US" sz="2400" i="1" dirty="0">
                <a:ea typeface="+mn-ea"/>
              </a:rPr>
              <a:t>ex vivo</a:t>
            </a:r>
            <a:r>
              <a:rPr lang="en-US" sz="2400" dirty="0">
                <a:ea typeface="+mn-ea"/>
              </a:rPr>
              <a:t>, and non-mammalian </a:t>
            </a:r>
            <a:r>
              <a:rPr lang="en-US" sz="2400" i="1" dirty="0">
                <a:ea typeface="+mn-ea"/>
              </a:rPr>
              <a:t>in vivo </a:t>
            </a:r>
            <a:r>
              <a:rPr lang="en-US" sz="2400" dirty="0">
                <a:ea typeface="+mn-ea"/>
              </a:rPr>
              <a:t>assays ) </a:t>
            </a:r>
            <a:r>
              <a:rPr lang="en-US" sz="2400" dirty="0" smtClean="0">
                <a:ea typeface="+mn-ea"/>
              </a:rPr>
              <a:t>have </a:t>
            </a:r>
            <a:r>
              <a:rPr lang="en-US" sz="2400" dirty="0">
                <a:ea typeface="+mn-ea"/>
              </a:rPr>
              <a:t>the potential to defer or replace conventional </a:t>
            </a:r>
            <a:r>
              <a:rPr lang="en-US" sz="2400" i="1" dirty="0">
                <a:ea typeface="+mn-ea"/>
              </a:rPr>
              <a:t>in vivo </a:t>
            </a:r>
            <a:r>
              <a:rPr lang="en-US" sz="2400" dirty="0" smtClean="0">
                <a:ea typeface="+mn-ea"/>
              </a:rPr>
              <a:t>studies. </a:t>
            </a:r>
            <a:endParaRPr lang="en-US" sz="2400"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946318918"/>
      </p:ext>
    </p:extLst>
  </p:cSld>
  <p:clrMapOvr>
    <a:masterClrMapping/>
  </p:clrMapOvr>
  <mc:AlternateContent xmlns:mc="http://schemas.openxmlformats.org/markup-compatibility/2006" xmlns:p14="http://schemas.microsoft.com/office/powerpoint/2010/main">
    <mc:Choice Requires="p14">
      <p:transition spd="slow" p14:dur="2000" advTm="93584"/>
    </mc:Choice>
    <mc:Fallback xmlns="">
      <p:transition spd="slow" advTm="93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General Considerations on Reproductive Toxicity Assessment 7/7</a:t>
            </a:r>
            <a:endParaRPr lang="en-CA" sz="3200" dirty="0"/>
          </a:p>
        </p:txBody>
      </p:sp>
      <p:sp>
        <p:nvSpPr>
          <p:cNvPr id="3" name="Content Placeholder 2"/>
          <p:cNvSpPr>
            <a:spLocks noGrp="1"/>
          </p:cNvSpPr>
          <p:nvPr>
            <p:ph idx="1"/>
          </p:nvPr>
        </p:nvSpPr>
        <p:spPr>
          <a:xfrm>
            <a:off x="412304" y="2192362"/>
            <a:ext cx="9341296" cy="4273550"/>
          </a:xfrm>
        </p:spPr>
        <p:txBody>
          <a:bodyPr/>
          <a:lstStyle/>
          <a:p>
            <a:pPr marL="452438" lvl="1" indent="0">
              <a:buNone/>
            </a:pPr>
            <a:r>
              <a:rPr lang="en-US" sz="2400" b="1" dirty="0" err="1">
                <a:ea typeface="+mn-ea"/>
              </a:rPr>
              <a:t>Toxicokinetics</a:t>
            </a:r>
            <a:r>
              <a:rPr lang="en-US" sz="2400" b="1" dirty="0">
                <a:ea typeface="+mn-ea"/>
              </a:rPr>
              <a:t> (TK)</a:t>
            </a:r>
            <a:endParaRPr lang="de-DE" sz="2400" b="1" dirty="0">
              <a:ea typeface="+mn-ea"/>
            </a:endParaRPr>
          </a:p>
          <a:p>
            <a:pPr marL="0" indent="0">
              <a:buNone/>
            </a:pPr>
            <a:r>
              <a:rPr lang="en-US" b="0" dirty="0" smtClean="0"/>
              <a:t>Exposure data (see </a:t>
            </a:r>
            <a:r>
              <a:rPr lang="en-US" b="0" dirty="0"/>
              <a:t>ICH </a:t>
            </a:r>
            <a:r>
              <a:rPr lang="en-US" b="0" dirty="0" smtClean="0"/>
              <a:t>S3A) </a:t>
            </a:r>
            <a:r>
              <a:rPr lang="en-US" b="0" dirty="0"/>
              <a:t>can be generated in either </a:t>
            </a:r>
            <a:r>
              <a:rPr lang="en-US" b="0" dirty="0" smtClean="0"/>
              <a:t>reproductive (DRF or pivotal) </a:t>
            </a:r>
            <a:r>
              <a:rPr lang="en-US" b="0" dirty="0"/>
              <a:t>or RDTSs</a:t>
            </a:r>
          </a:p>
          <a:p>
            <a:pPr marL="342900" lvl="1" indent="-342900">
              <a:spcBef>
                <a:spcPct val="50000"/>
              </a:spcBef>
              <a:buSzPct val="120000"/>
              <a:buFont typeface="Arial" panose="020B0604020202020204" pitchFamily="34" charset="0"/>
              <a:buChar char="•"/>
            </a:pPr>
            <a:r>
              <a:rPr lang="en-US" dirty="0">
                <a:ea typeface="+mn-ea"/>
              </a:rPr>
              <a:t>I</a:t>
            </a:r>
            <a:r>
              <a:rPr lang="en-US" dirty="0" smtClean="0">
                <a:ea typeface="+mn-ea"/>
              </a:rPr>
              <a:t>t </a:t>
            </a:r>
            <a:r>
              <a:rPr lang="en-US" dirty="0">
                <a:ea typeface="+mn-ea"/>
              </a:rPr>
              <a:t>is recommended to determine if pregnancy alters </a:t>
            </a:r>
            <a:r>
              <a:rPr lang="en-US" dirty="0" smtClean="0">
                <a:ea typeface="+mn-ea"/>
              </a:rPr>
              <a:t>exposure.</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GLP-compliant TK data in pregnant animals is expected for exposure-based dose </a:t>
            </a:r>
            <a:r>
              <a:rPr lang="en-US" dirty="0" smtClean="0">
                <a:ea typeface="+mn-ea"/>
              </a:rPr>
              <a:t>selection. </a:t>
            </a:r>
            <a:endParaRPr lang="en-US" dirty="0">
              <a:ea typeface="+mn-ea"/>
            </a:endParaRPr>
          </a:p>
          <a:p>
            <a:pPr marL="0" indent="0">
              <a:buNone/>
            </a:pPr>
            <a:r>
              <a:rPr lang="en-AU" b="0" dirty="0"/>
              <a:t>The concentration in the embryo/</a:t>
            </a:r>
            <a:r>
              <a:rPr lang="en-AU" b="0" dirty="0" err="1"/>
              <a:t>fetus</a:t>
            </a:r>
            <a:r>
              <a:rPr lang="en-AU" b="0" dirty="0"/>
              <a:t> can facilitate data </a:t>
            </a:r>
            <a:r>
              <a:rPr lang="en-AU" b="0" dirty="0" smtClean="0"/>
              <a:t>interpretation. </a:t>
            </a:r>
            <a:endParaRPr lang="en-AU" b="0" dirty="0"/>
          </a:p>
          <a:p>
            <a:pPr marL="0" indent="0">
              <a:buNone/>
            </a:pPr>
            <a:r>
              <a:rPr lang="en-US" b="0" dirty="0"/>
              <a:t>Evidence of lactational excretion can be shown by sampling milk or demonstration of exposure in offspring during the pre-weaning period. </a:t>
            </a:r>
            <a:endParaRPr lang="de-DE"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111676449"/>
      </p:ext>
    </p:extLst>
  </p:cSld>
  <p:clrMapOvr>
    <a:masterClrMapping/>
  </p:clrMapOvr>
  <mc:AlternateContent xmlns:mc="http://schemas.openxmlformats.org/markup-compatibility/2006" xmlns:p14="http://schemas.microsoft.com/office/powerpoint/2010/main">
    <mc:Choice Requires="p14">
      <p:transition spd="slow" p14:dur="2000" advTm="76084"/>
    </mc:Choice>
    <mc:Fallback xmlns="">
      <p:transition spd="slow" advTm="76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 1/10</a:t>
            </a:r>
            <a:r>
              <a:rPr lang="en-CA" sz="3200" dirty="0"/>
              <a:t> </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Should allow for evaluation of all stages of the reproductive process</a:t>
            </a:r>
          </a:p>
          <a:p>
            <a:pPr marL="342900" lvl="1" indent="-342900">
              <a:spcBef>
                <a:spcPct val="50000"/>
              </a:spcBef>
              <a:buSzPct val="120000"/>
              <a:buFont typeface="Arial" panose="020B0604020202020204" pitchFamily="34" charset="0"/>
              <a:buChar char="•"/>
            </a:pPr>
            <a:r>
              <a:rPr lang="en-US" dirty="0">
                <a:ea typeface="+mn-ea"/>
              </a:rPr>
              <a:t>I</a:t>
            </a:r>
            <a:r>
              <a:rPr lang="en-US" dirty="0" smtClean="0">
                <a:ea typeface="+mn-ea"/>
              </a:rPr>
              <a:t>n </a:t>
            </a:r>
            <a:r>
              <a:rPr lang="en-US" dirty="0">
                <a:ea typeface="+mn-ea"/>
              </a:rPr>
              <a:t>some species (e.g., NHP) it is not possible to evaluate all stages</a:t>
            </a:r>
          </a:p>
          <a:p>
            <a:pPr marL="342900" lvl="1" indent="-342900">
              <a:spcBef>
                <a:spcPct val="50000"/>
              </a:spcBef>
              <a:buSzPct val="120000"/>
              <a:buFont typeface="Arial" panose="020B0604020202020204" pitchFamily="34" charset="0"/>
              <a:buChar char="•"/>
            </a:pPr>
            <a:r>
              <a:rPr lang="en-US" dirty="0">
                <a:ea typeface="+mn-ea"/>
              </a:rPr>
              <a:t>T</a:t>
            </a:r>
            <a:r>
              <a:rPr lang="en-US" dirty="0" smtClean="0">
                <a:ea typeface="+mn-ea"/>
              </a:rPr>
              <a:t>ypically </a:t>
            </a:r>
            <a:r>
              <a:rPr lang="en-US" dirty="0">
                <a:ea typeface="+mn-ea"/>
              </a:rPr>
              <a:t>the 3-study design is applied</a:t>
            </a:r>
          </a:p>
          <a:p>
            <a:pPr marL="0" lvl="1" indent="0">
              <a:spcBef>
                <a:spcPct val="50000"/>
              </a:spcBef>
              <a:buSzPct val="120000"/>
              <a:buNone/>
            </a:pPr>
            <a:r>
              <a:rPr lang="en-US" sz="2400" dirty="0">
                <a:ea typeface="+mn-ea"/>
              </a:rPr>
              <a:t>Combinations of these study designs can be conducted to address specific product needs and to reduce animal use. </a:t>
            </a:r>
          </a:p>
          <a:p>
            <a:pPr marL="0" lvl="1" indent="0">
              <a:spcBef>
                <a:spcPct val="50000"/>
              </a:spcBef>
              <a:buSzPct val="120000"/>
              <a:buNone/>
            </a:pPr>
            <a:r>
              <a:rPr lang="en-US" sz="2400" dirty="0">
                <a:ea typeface="+mn-ea"/>
              </a:rPr>
              <a:t>Annex 1 contains study details for the FEED, EFD, and PPND studies, and combinations thereof. </a:t>
            </a:r>
            <a:endParaRPr lang="de-DE" sz="2400"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684022862"/>
      </p:ext>
    </p:extLst>
  </p:cSld>
  <p:clrMapOvr>
    <a:masterClrMapping/>
  </p:clrMapOvr>
  <mc:AlternateContent xmlns:mc="http://schemas.openxmlformats.org/markup-compatibility/2006" xmlns:p14="http://schemas.microsoft.com/office/powerpoint/2010/main">
    <mc:Choice Requires="p14">
      <p:transition spd="slow" p14:dur="2000" advTm="67104"/>
    </mc:Choice>
    <mc:Fallback xmlns="">
      <p:transition spd="slow" advTm="67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2/10</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Fertility and Early Embryonic Development (FEED)</a:t>
            </a:r>
          </a:p>
          <a:p>
            <a:pPr marL="0" lvl="1" indent="0">
              <a:spcBef>
                <a:spcPct val="50000"/>
              </a:spcBef>
              <a:buSzPct val="120000"/>
              <a:buNone/>
            </a:pPr>
            <a:r>
              <a:rPr lang="de-DE" sz="2400" dirty="0" err="1"/>
              <a:t>To</a:t>
            </a:r>
            <a:r>
              <a:rPr lang="de-DE" sz="2400" dirty="0"/>
              <a:t> </a:t>
            </a:r>
            <a:r>
              <a:rPr lang="de-DE" sz="2400" dirty="0" err="1"/>
              <a:t>examine</a:t>
            </a:r>
            <a:r>
              <a:rPr lang="de-DE" sz="2400" dirty="0"/>
              <a:t> </a:t>
            </a:r>
            <a:r>
              <a:rPr lang="de-DE" sz="2400" dirty="0" err="1"/>
              <a:t>stages</a:t>
            </a:r>
            <a:r>
              <a:rPr lang="de-DE" sz="2400" dirty="0"/>
              <a:t> A </a:t>
            </a:r>
            <a:r>
              <a:rPr lang="de-DE" sz="2400" dirty="0" err="1"/>
              <a:t>and</a:t>
            </a:r>
            <a:r>
              <a:rPr lang="de-DE" sz="2400" dirty="0"/>
              <a:t> B, </a:t>
            </a:r>
            <a:r>
              <a:rPr lang="de-DE" sz="2400" dirty="0" err="1"/>
              <a:t>typically</a:t>
            </a:r>
            <a:r>
              <a:rPr lang="de-DE" sz="2400" dirty="0"/>
              <a:t> </a:t>
            </a:r>
            <a:r>
              <a:rPr lang="de-DE" sz="2400" dirty="0" err="1"/>
              <a:t>only</a:t>
            </a:r>
            <a:r>
              <a:rPr lang="de-DE" sz="2400" dirty="0"/>
              <a:t> in </a:t>
            </a:r>
            <a:r>
              <a:rPr lang="de-DE" sz="2400" dirty="0" err="1" smtClean="0"/>
              <a:t>rodents</a:t>
            </a:r>
            <a:r>
              <a:rPr lang="de-DE" sz="2400" dirty="0" smtClean="0"/>
              <a:t>. </a:t>
            </a:r>
            <a:endParaRPr lang="de-DE" sz="2400" dirty="0"/>
          </a:p>
          <a:p>
            <a:pPr marL="0" lvl="1" indent="0">
              <a:spcBef>
                <a:spcPct val="50000"/>
              </a:spcBef>
              <a:buSzPct val="120000"/>
              <a:buNone/>
            </a:pPr>
            <a:r>
              <a:rPr lang="en-US" sz="2400" dirty="0"/>
              <a:t>Results from RDTSs of ≥ 2 weeks can replace dose range finding (DRF) for fertility </a:t>
            </a:r>
            <a:r>
              <a:rPr lang="en-US" sz="2400" dirty="0" smtClean="0"/>
              <a:t>studies.</a:t>
            </a:r>
            <a:endParaRPr lang="en-US" sz="2400" dirty="0"/>
          </a:p>
          <a:p>
            <a:pPr marL="0" lvl="1" indent="0">
              <a:spcBef>
                <a:spcPct val="50000"/>
              </a:spcBef>
              <a:buSzPct val="120000"/>
              <a:buNone/>
            </a:pPr>
            <a:r>
              <a:rPr lang="en-US" sz="2400" dirty="0">
                <a:ea typeface="+mn-ea"/>
              </a:rPr>
              <a:t>Determine the affected sex for AEs on fertility (separate treatment arms</a:t>
            </a:r>
            <a:r>
              <a:rPr lang="en-US" sz="2400" dirty="0" smtClean="0">
                <a:ea typeface="+mn-ea"/>
              </a:rPr>
              <a:t>). </a:t>
            </a:r>
            <a:endParaRPr lang="en-US" sz="2400" dirty="0">
              <a:ea typeface="+mn-ea"/>
            </a:endParaRPr>
          </a:p>
          <a:p>
            <a:pPr marL="0" lvl="1" indent="0">
              <a:spcBef>
                <a:spcPct val="50000"/>
              </a:spcBef>
              <a:buSzPct val="120000"/>
              <a:buNone/>
            </a:pPr>
            <a:r>
              <a:rPr lang="en-US" sz="2400" dirty="0">
                <a:ea typeface="+mn-ea"/>
              </a:rPr>
              <a:t>Reversibility of </a:t>
            </a:r>
            <a:r>
              <a:rPr lang="en-US" sz="2400" dirty="0" smtClean="0">
                <a:ea typeface="+mn-ea"/>
              </a:rPr>
              <a:t>adverse effects can have an </a:t>
            </a:r>
            <a:r>
              <a:rPr lang="en-US" sz="2400" dirty="0" smtClean="0"/>
              <a:t>important impact on </a:t>
            </a:r>
            <a:r>
              <a:rPr lang="en-US" sz="2400" dirty="0"/>
              <a:t>risk </a:t>
            </a:r>
            <a:r>
              <a:rPr lang="en-US" sz="2400" dirty="0" smtClean="0"/>
              <a:t>assessment.</a:t>
            </a:r>
            <a:endParaRPr lang="en-US" sz="2400"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37851943"/>
      </p:ext>
    </p:extLst>
  </p:cSld>
  <p:clrMapOvr>
    <a:masterClrMapping/>
  </p:clrMapOvr>
  <mc:AlternateContent xmlns:mc="http://schemas.openxmlformats.org/markup-compatibility/2006" xmlns:p14="http://schemas.microsoft.com/office/powerpoint/2010/main">
    <mc:Choice Requires="p14">
      <p:transition spd="slow" p14:dur="2000" advTm="107613"/>
    </mc:Choice>
    <mc:Fallback xmlns="">
      <p:transition spd="slow" advTm="107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3/10</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Fertility and Early Embryonic Development (FEED) – contd.</a:t>
            </a:r>
          </a:p>
          <a:p>
            <a:pPr marL="0" lvl="1" indent="0">
              <a:spcBef>
                <a:spcPct val="50000"/>
              </a:spcBef>
              <a:buSzPct val="120000"/>
              <a:buNone/>
            </a:pPr>
            <a:r>
              <a:rPr lang="en-US" sz="2400" b="1" dirty="0">
                <a:ea typeface="+mn-ea"/>
              </a:rPr>
              <a:t>FEED study female rodents:</a:t>
            </a:r>
            <a:r>
              <a:rPr lang="en-US" sz="2400" dirty="0"/>
              <a:t> effects on the estrous cycle, tubal transport, implantation, and development of preimplantation stages </a:t>
            </a:r>
            <a:r>
              <a:rPr lang="en-US" sz="2400" b="1" dirty="0"/>
              <a:t>FEED study design male rodents:  </a:t>
            </a:r>
            <a:r>
              <a:rPr lang="en-US" sz="2400" dirty="0"/>
              <a:t>effects on spermatogenesis and </a:t>
            </a:r>
            <a:r>
              <a:rPr lang="en-US" sz="2400" dirty="0" err="1"/>
              <a:t>epididymal</a:t>
            </a:r>
            <a:r>
              <a:rPr lang="en-US" sz="2400" dirty="0"/>
              <a:t> transport typically studied after 2 to 4 </a:t>
            </a:r>
            <a:r>
              <a:rPr lang="en-US" sz="2400" dirty="0" err="1"/>
              <a:t>wks</a:t>
            </a:r>
            <a:r>
              <a:rPr lang="en-US" sz="2400" dirty="0"/>
              <a:t> of treatment prior to cohabitation </a:t>
            </a:r>
          </a:p>
          <a:p>
            <a:pPr marL="0" lvl="1" indent="0">
              <a:spcBef>
                <a:spcPct val="50000"/>
              </a:spcBef>
              <a:buSzPct val="120000"/>
              <a:buNone/>
            </a:pPr>
            <a:r>
              <a:rPr lang="en-US" dirty="0"/>
              <a:t>Assessment of the full </a:t>
            </a:r>
            <a:r>
              <a:rPr lang="en-US" dirty="0" err="1"/>
              <a:t>spermatogenic</a:t>
            </a:r>
            <a:r>
              <a:rPr lang="en-US" dirty="0"/>
              <a:t> cycle and </a:t>
            </a:r>
            <a:r>
              <a:rPr lang="en-US" dirty="0" err="1"/>
              <a:t>epididymal</a:t>
            </a:r>
            <a:r>
              <a:rPr lang="en-US" dirty="0"/>
              <a:t> transport can be appropriate for toxicities to the testis suggested from </a:t>
            </a:r>
            <a:r>
              <a:rPr lang="en-US" dirty="0" smtClean="0"/>
              <a:t>RDTS.</a:t>
            </a:r>
            <a:endParaRPr lang="en-US" dirty="0"/>
          </a:p>
          <a:p>
            <a:pPr marL="0" lvl="1" indent="0">
              <a:spcBef>
                <a:spcPct val="50000"/>
              </a:spcBef>
              <a:buSzPct val="120000"/>
              <a:buNone/>
            </a:pPr>
            <a:r>
              <a:rPr lang="en-US" dirty="0"/>
              <a:t>FEED study permits detection of functional </a:t>
            </a:r>
            <a:r>
              <a:rPr lang="en-US" dirty="0" smtClean="0"/>
              <a:t>effects </a:t>
            </a:r>
            <a:r>
              <a:rPr lang="en-US" dirty="0"/>
              <a:t>otherwise not detectible by histological examinations of the male reproductive </a:t>
            </a:r>
            <a:r>
              <a:rPr lang="en-US" dirty="0" smtClean="0"/>
              <a:t>organs.</a:t>
            </a:r>
            <a:endParaRPr lang="en-US" dirty="0"/>
          </a:p>
          <a:p>
            <a:pPr marL="0" lvl="1" indent="0">
              <a:spcBef>
                <a:spcPct val="50000"/>
              </a:spcBef>
              <a:buSzPct val="120000"/>
              <a:buNone/>
            </a:pPr>
            <a:r>
              <a:rPr lang="en-US" dirty="0"/>
              <a:t>Consider additional examinations integrated into RDTS and/or fertility </a:t>
            </a:r>
            <a:r>
              <a:rPr lang="en-US" dirty="0" smtClean="0"/>
              <a:t>studies.</a:t>
            </a:r>
            <a:endParaRPr lang="de-DE"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900097785"/>
      </p:ext>
    </p:extLst>
  </p:cSld>
  <p:clrMapOvr>
    <a:masterClrMapping/>
  </p:clrMapOvr>
  <mc:AlternateContent xmlns:mc="http://schemas.openxmlformats.org/markup-compatibility/2006" xmlns:p14="http://schemas.microsoft.com/office/powerpoint/2010/main">
    <mc:Choice Requires="p14">
      <p:transition spd="slow" p14:dur="2000" advTm="130113"/>
    </mc:Choice>
    <mc:Fallback xmlns="">
      <p:transition spd="slow" advTm="130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4/10</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FEED - Considerations for Biopharmaceuticals</a:t>
            </a:r>
          </a:p>
          <a:p>
            <a:pPr marL="0" lvl="1" indent="0">
              <a:spcBef>
                <a:spcPct val="50000"/>
              </a:spcBef>
              <a:buSzPct val="120000"/>
              <a:buNone/>
            </a:pPr>
            <a:r>
              <a:rPr lang="en-US" sz="2400" dirty="0" smtClean="0"/>
              <a:t>Use </a:t>
            </a:r>
            <a:r>
              <a:rPr lang="en-US" sz="2400" dirty="0"/>
              <a:t>rodents or rabbits if it is pharmacologically active </a:t>
            </a:r>
            <a:r>
              <a:rPr lang="en-US" sz="2400" dirty="0" smtClean="0"/>
              <a:t>in one of these species.</a:t>
            </a:r>
            <a:endParaRPr lang="en-US" sz="2400" dirty="0"/>
          </a:p>
          <a:p>
            <a:pPr marL="0" lvl="1" indent="0">
              <a:spcBef>
                <a:spcPct val="50000"/>
              </a:spcBef>
              <a:buSzPct val="120000"/>
              <a:buNone/>
            </a:pPr>
            <a:r>
              <a:rPr lang="en-US" sz="2400" dirty="0"/>
              <a:t>Mating evaluations are not generally feasible in non-rodents such as dogs and NHPs. </a:t>
            </a:r>
          </a:p>
          <a:p>
            <a:pPr marL="0" lvl="1" indent="0">
              <a:spcBef>
                <a:spcPct val="50000"/>
              </a:spcBef>
              <a:buSzPct val="120000"/>
              <a:buNone/>
            </a:pPr>
            <a:r>
              <a:rPr lang="en-US" sz="2400" u="sng" dirty="0"/>
              <a:t>Histopathological</a:t>
            </a:r>
            <a:r>
              <a:rPr lang="en-US" sz="2400" dirty="0"/>
              <a:t> examinations of the reproductive tissues from the RDTSs studies of at least three months duration can serve as a substitute for the fertility assessments.  </a:t>
            </a:r>
          </a:p>
          <a:p>
            <a:pPr marL="342900" lvl="1" indent="-342900">
              <a:spcBef>
                <a:spcPct val="50000"/>
              </a:spcBef>
              <a:buSzPct val="120000"/>
              <a:buFont typeface="Arial" panose="020B0604020202020204" pitchFamily="34" charset="0"/>
              <a:buChar char="•"/>
            </a:pPr>
            <a:r>
              <a:rPr lang="en-US" dirty="0">
                <a:ea typeface="+mn-ea"/>
              </a:rPr>
              <a:t>A</a:t>
            </a:r>
            <a:r>
              <a:rPr lang="en-US" dirty="0" smtClean="0">
                <a:ea typeface="+mn-ea"/>
              </a:rPr>
              <a:t>nimals </a:t>
            </a:r>
            <a:r>
              <a:rPr lang="en-US" dirty="0">
                <a:ea typeface="+mn-ea"/>
              </a:rPr>
              <a:t>should be </a:t>
            </a:r>
            <a:r>
              <a:rPr lang="en-US" u="sng" dirty="0">
                <a:ea typeface="+mn-ea"/>
              </a:rPr>
              <a:t>sexually mature at study </a:t>
            </a:r>
            <a:r>
              <a:rPr lang="en-US" u="sng" dirty="0" smtClean="0">
                <a:ea typeface="+mn-ea"/>
              </a:rPr>
              <a:t>initiation</a:t>
            </a:r>
            <a:r>
              <a:rPr lang="en-US" dirty="0" smtClean="0">
                <a:ea typeface="+mn-ea"/>
              </a:rPr>
              <a:t>. </a:t>
            </a:r>
            <a:endParaRPr lang="en-US" dirty="0">
              <a:ea typeface="+mn-ea"/>
            </a:endParaRPr>
          </a:p>
          <a:p>
            <a:pPr marL="342900" lvl="1" indent="-342900">
              <a:spcBef>
                <a:spcPct val="50000"/>
              </a:spcBef>
              <a:buSzPct val="120000"/>
              <a:buFont typeface="Arial" panose="020B0604020202020204" pitchFamily="34" charset="0"/>
              <a:buChar char="•"/>
            </a:pPr>
            <a:r>
              <a:rPr lang="en-US" dirty="0"/>
              <a:t>N</a:t>
            </a:r>
            <a:r>
              <a:rPr lang="en-US" dirty="0" smtClean="0"/>
              <a:t>o </a:t>
            </a:r>
            <a:r>
              <a:rPr lang="en-US" dirty="0"/>
              <a:t>functional assessment of fertility can be </a:t>
            </a:r>
            <a:r>
              <a:rPr lang="en-US" dirty="0" smtClean="0"/>
              <a:t>made.</a:t>
            </a:r>
            <a:endParaRPr lang="de-DE"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383957852"/>
      </p:ext>
    </p:extLst>
  </p:cSld>
  <p:clrMapOvr>
    <a:masterClrMapping/>
  </p:clrMapOvr>
  <mc:AlternateContent xmlns:mc="http://schemas.openxmlformats.org/markup-compatibility/2006" xmlns:p14="http://schemas.microsoft.com/office/powerpoint/2010/main">
    <mc:Choice Requires="p14">
      <p:transition spd="slow" p14:dur="2000" advTm="97081"/>
    </mc:Choice>
    <mc:Fallback xmlns="">
      <p:transition spd="slow" advTm="97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5/10</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Embryo-Fetal Development (EFD)</a:t>
            </a:r>
          </a:p>
          <a:p>
            <a:pPr marL="0" lvl="1" indent="0">
              <a:spcBef>
                <a:spcPct val="50000"/>
              </a:spcBef>
              <a:buSzPct val="120000"/>
              <a:buNone/>
            </a:pPr>
            <a:r>
              <a:rPr lang="en-US" sz="2400" dirty="0"/>
              <a:t>include evaluation of Stages C through D following S</a:t>
            </a:r>
            <a:r>
              <a:rPr lang="en-US" sz="2400" dirty="0" smtClean="0"/>
              <a:t>tage C exposure </a:t>
            </a:r>
            <a:endParaRPr lang="de-DE" sz="2400" dirty="0"/>
          </a:p>
          <a:p>
            <a:pPr marL="0" lvl="1" indent="0">
              <a:spcBef>
                <a:spcPct val="50000"/>
              </a:spcBef>
              <a:buSzPct val="120000"/>
              <a:buNone/>
            </a:pPr>
            <a:r>
              <a:rPr lang="en-US" sz="2400" dirty="0"/>
              <a:t>Small molecules: evaluated in rodent and non-rodent species</a:t>
            </a:r>
          </a:p>
          <a:p>
            <a:pPr marL="342900" lvl="1" indent="-342900">
              <a:spcBef>
                <a:spcPct val="50000"/>
              </a:spcBef>
              <a:buSzPct val="120000"/>
              <a:buFont typeface="Arial" panose="020B0604020202020204" pitchFamily="34" charset="0"/>
              <a:buChar char="•"/>
            </a:pPr>
            <a:r>
              <a:rPr lang="en-US" dirty="0">
                <a:ea typeface="+mn-ea"/>
              </a:rPr>
              <a:t>At least one of the test species should exhibit the desired PD. Otherwise consider non-routine species, genetically modified animals, or </a:t>
            </a:r>
            <a:r>
              <a:rPr lang="en-US" dirty="0" smtClean="0">
                <a:ea typeface="+mn-ea"/>
              </a:rPr>
              <a:t>surrogates.</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Genetically modified animals/surrogate most useful for hazard </a:t>
            </a:r>
            <a:r>
              <a:rPr lang="en-US" dirty="0" smtClean="0">
                <a:ea typeface="+mn-ea"/>
              </a:rPr>
              <a:t>identification. </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In absence of relevant </a:t>
            </a:r>
            <a:r>
              <a:rPr lang="en-US" dirty="0" smtClean="0">
                <a:ea typeface="+mn-ea"/>
              </a:rPr>
              <a:t>models, </a:t>
            </a:r>
            <a:r>
              <a:rPr lang="en-US" dirty="0">
                <a:ea typeface="+mn-ea"/>
              </a:rPr>
              <a:t>two species testing should be conducted to detect the adversity of off-target effects or secondary </a:t>
            </a:r>
            <a:r>
              <a:rPr lang="en-US" dirty="0" smtClean="0">
                <a:ea typeface="+mn-ea"/>
              </a:rPr>
              <a:t>pharmacology.</a:t>
            </a:r>
            <a:endParaRPr lang="de-DE"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79576927"/>
      </p:ext>
    </p:extLst>
  </p:cSld>
  <p:clrMapOvr>
    <a:masterClrMapping/>
  </p:clrMapOvr>
  <mc:AlternateContent xmlns:mc="http://schemas.openxmlformats.org/markup-compatibility/2006" xmlns:p14="http://schemas.microsoft.com/office/powerpoint/2010/main">
    <mc:Choice Requires="p14">
      <p:transition spd="slow" p14:dur="2000" advTm="96605"/>
    </mc:Choice>
    <mc:Fallback xmlns="">
      <p:transition spd="slow" advTm="96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6/10</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Embryo-Fetal Development (EFD) – contd.</a:t>
            </a:r>
          </a:p>
          <a:p>
            <a:pPr marL="0" indent="0">
              <a:buNone/>
            </a:pPr>
            <a:r>
              <a:rPr lang="en-US" b="0" dirty="0" smtClean="0"/>
              <a:t>Under </a:t>
            </a:r>
            <a:r>
              <a:rPr lang="en-US" b="0" dirty="0"/>
              <a:t>some circumstances, it may not be necessary to conduct EFD studies in multiple species. </a:t>
            </a:r>
            <a:r>
              <a:rPr lang="en-US" b="0" dirty="0" smtClean="0"/>
              <a:t>These </a:t>
            </a:r>
            <a:r>
              <a:rPr lang="en-US" b="0" dirty="0"/>
              <a:t>include:</a:t>
            </a:r>
          </a:p>
          <a:p>
            <a:r>
              <a:rPr lang="en-US" b="0" dirty="0" smtClean="0"/>
              <a:t>Clearly </a:t>
            </a:r>
            <a:r>
              <a:rPr lang="en-US" b="0" dirty="0"/>
              <a:t>positive results in a single species at exposures similar to that at the projected clinical exposure at the maximum recommended human </a:t>
            </a:r>
            <a:r>
              <a:rPr lang="en-US" b="0" dirty="0" smtClean="0"/>
              <a:t>dose (MRHD)</a:t>
            </a:r>
            <a:endParaRPr lang="en-US" b="0" dirty="0"/>
          </a:p>
          <a:p>
            <a:r>
              <a:rPr lang="en-US" b="0" dirty="0"/>
              <a:t>E</a:t>
            </a:r>
            <a:r>
              <a:rPr lang="en-US" b="0" dirty="0" smtClean="0"/>
              <a:t>vidence </a:t>
            </a:r>
            <a:r>
              <a:rPr lang="en-US" b="0" dirty="0"/>
              <a:t>suggesting an adverse effect of the intended pharmacological mechanism on EFD (e.g., </a:t>
            </a:r>
            <a:r>
              <a:rPr lang="en-US" b="0" dirty="0" err="1"/>
              <a:t>MoA</a:t>
            </a:r>
            <a:r>
              <a:rPr lang="en-US" b="0" dirty="0"/>
              <a:t>) </a:t>
            </a:r>
          </a:p>
          <a:p>
            <a:pPr marL="0" indent="0">
              <a:buNone/>
            </a:pPr>
            <a:r>
              <a:rPr lang="en-US" b="0" dirty="0" smtClean="0"/>
              <a:t>Under </a:t>
            </a:r>
            <a:r>
              <a:rPr lang="en-US" b="0" dirty="0"/>
              <a:t>limited circumstances, alternative assays can be used</a:t>
            </a: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160956768"/>
      </p:ext>
    </p:extLst>
  </p:cSld>
  <p:clrMapOvr>
    <a:masterClrMapping/>
  </p:clrMapOvr>
  <mc:AlternateContent xmlns:mc="http://schemas.openxmlformats.org/markup-compatibility/2006" xmlns:p14="http://schemas.microsoft.com/office/powerpoint/2010/main">
    <mc:Choice Requires="p14">
      <p:transition spd="slow" p14:dur="2000" advTm="54077"/>
    </mc:Choice>
    <mc:Fallback xmlns="">
      <p:transition spd="slow" advTm="54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7/10</a:t>
            </a:r>
          </a:p>
        </p:txBody>
      </p:sp>
      <p:sp>
        <p:nvSpPr>
          <p:cNvPr id="3" name="Content Placeholder 2"/>
          <p:cNvSpPr>
            <a:spLocks noGrp="1"/>
          </p:cNvSpPr>
          <p:nvPr>
            <p:ph idx="1"/>
          </p:nvPr>
        </p:nvSpPr>
        <p:spPr>
          <a:xfrm>
            <a:off x="412304" y="2397375"/>
            <a:ext cx="9217023" cy="4273550"/>
          </a:xfrm>
        </p:spPr>
        <p:txBody>
          <a:bodyPr/>
          <a:lstStyle/>
          <a:p>
            <a:pPr marL="0" lvl="1" indent="0">
              <a:spcBef>
                <a:spcPct val="50000"/>
              </a:spcBef>
              <a:buSzPct val="120000"/>
              <a:buNone/>
            </a:pPr>
            <a:r>
              <a:rPr lang="en-US" sz="2400" b="1" dirty="0">
                <a:ea typeface="+mn-ea"/>
              </a:rPr>
              <a:t>EFD – </a:t>
            </a:r>
            <a:r>
              <a:rPr lang="en-US" sz="2400" b="1" dirty="0"/>
              <a:t>Considerations for Biopharmaceuticals</a:t>
            </a:r>
          </a:p>
          <a:p>
            <a:pPr marL="0" indent="0">
              <a:buNone/>
            </a:pPr>
            <a:r>
              <a:rPr lang="en-US" b="0" dirty="0"/>
              <a:t>Typically assessed in one rodent and one non-rodent species if pharmacologically relevant </a:t>
            </a:r>
          </a:p>
          <a:p>
            <a:pPr marL="342900" lvl="1" indent="-342900">
              <a:spcBef>
                <a:spcPct val="50000"/>
              </a:spcBef>
              <a:buSzPct val="120000"/>
              <a:buFont typeface="Arial" panose="020B0604020202020204" pitchFamily="34" charset="0"/>
              <a:buChar char="•"/>
            </a:pPr>
            <a:r>
              <a:rPr lang="en-US" dirty="0">
                <a:ea typeface="+mn-ea"/>
              </a:rPr>
              <a:t>If the rodent is not pharmacologically relevant, conduct single species EFD testing in pharmacologically relevant </a:t>
            </a:r>
            <a:r>
              <a:rPr lang="en-US" dirty="0" smtClean="0">
                <a:ea typeface="+mn-ea"/>
              </a:rPr>
              <a:t>non-rodents. </a:t>
            </a:r>
          </a:p>
          <a:p>
            <a:pPr marL="342900" lvl="1" indent="-342900">
              <a:spcBef>
                <a:spcPct val="50000"/>
              </a:spcBef>
              <a:buSzPct val="120000"/>
              <a:buFont typeface="Arial" panose="020B0604020202020204" pitchFamily="34" charset="0"/>
              <a:buChar char="•"/>
            </a:pPr>
            <a:r>
              <a:rPr lang="en-US" dirty="0">
                <a:ea typeface="+mn-ea"/>
              </a:rPr>
              <a:t>If NHP is the only relevant species, consider an </a:t>
            </a:r>
            <a:r>
              <a:rPr lang="en-US" dirty="0" err="1">
                <a:ea typeface="+mn-ea"/>
              </a:rPr>
              <a:t>ePPND</a:t>
            </a:r>
            <a:r>
              <a:rPr lang="en-US" dirty="0">
                <a:ea typeface="+mn-ea"/>
              </a:rPr>
              <a:t> </a:t>
            </a:r>
            <a:r>
              <a:rPr lang="en-US" dirty="0" smtClean="0">
                <a:ea typeface="+mn-ea"/>
              </a:rPr>
              <a:t>study. </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Single relevant species is sufficient for treatment of advanced cancer (ICH S9</a:t>
            </a:r>
            <a:r>
              <a:rPr lang="en-US" dirty="0" smtClean="0">
                <a:ea typeface="+mn-ea"/>
              </a:rPr>
              <a:t>).</a:t>
            </a:r>
            <a:endParaRPr lang="de-DE" dirty="0">
              <a:ea typeface="+mn-ea"/>
            </a:endParaRPr>
          </a:p>
          <a:p>
            <a:pPr marL="342900" lvl="1" indent="-342900">
              <a:spcBef>
                <a:spcPct val="50000"/>
              </a:spcBef>
              <a:buSzPct val="120000"/>
              <a:buFont typeface="Arial" panose="020B0604020202020204" pitchFamily="34" charset="0"/>
              <a:buChar char="•"/>
            </a:pPr>
            <a:r>
              <a:rPr lang="en-US" dirty="0">
                <a:ea typeface="+mn-ea"/>
              </a:rPr>
              <a:t>No relevant species: consider surrogates/transgenic models (ICH S6</a:t>
            </a:r>
            <a:r>
              <a:rPr lang="en-US" dirty="0" smtClean="0">
                <a:ea typeface="+mn-ea"/>
              </a:rPr>
              <a:t>).</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If there are no relevant species, genetically modified animals or surrogates available, </a:t>
            </a:r>
            <a:r>
              <a:rPr lang="en-US" i="1" dirty="0">
                <a:ea typeface="+mn-ea"/>
              </a:rPr>
              <a:t>in vivo </a:t>
            </a:r>
            <a:r>
              <a:rPr lang="en-US" dirty="0">
                <a:ea typeface="+mn-ea"/>
              </a:rPr>
              <a:t>reproductive toxicity testing is not meaningful. The approach used for risk assessment should be justified. </a:t>
            </a:r>
            <a:endParaRPr lang="de-DE"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350304654"/>
      </p:ext>
    </p:extLst>
  </p:cSld>
  <p:clrMapOvr>
    <a:masterClrMapping/>
  </p:clrMapOvr>
  <mc:AlternateContent xmlns:mc="http://schemas.openxmlformats.org/markup-compatibility/2006" xmlns:p14="http://schemas.microsoft.com/office/powerpoint/2010/main">
    <mc:Choice Requires="p14">
      <p:transition spd="slow" p14:dur="2000" advTm="93092"/>
    </mc:Choice>
    <mc:Fallback xmlns="">
      <p:transition spd="slow" advTm="93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8/10</a:t>
            </a:r>
          </a:p>
        </p:txBody>
      </p:sp>
      <p:sp>
        <p:nvSpPr>
          <p:cNvPr id="3" name="Content Placeholder 2"/>
          <p:cNvSpPr>
            <a:spLocks noGrp="1"/>
          </p:cNvSpPr>
          <p:nvPr>
            <p:ph idx="1"/>
          </p:nvPr>
        </p:nvSpPr>
        <p:spPr>
          <a:xfrm>
            <a:off x="451578" y="2397375"/>
            <a:ext cx="9105741" cy="4273550"/>
          </a:xfrm>
        </p:spPr>
        <p:txBody>
          <a:bodyPr/>
          <a:lstStyle/>
          <a:p>
            <a:pPr marL="0" lvl="1" indent="0">
              <a:spcBef>
                <a:spcPct val="50000"/>
              </a:spcBef>
              <a:buSzPct val="120000"/>
              <a:buNone/>
            </a:pPr>
            <a:r>
              <a:rPr lang="en-US" sz="2400" b="1" dirty="0">
                <a:ea typeface="+mn-ea"/>
              </a:rPr>
              <a:t>Alternative Approaches for Addressing EFD Risk </a:t>
            </a:r>
            <a:endParaRPr lang="de-DE" sz="2400" b="1" dirty="0">
              <a:ea typeface="+mn-ea"/>
            </a:endParaRPr>
          </a:p>
          <a:p>
            <a:pPr marL="0" indent="0">
              <a:buNone/>
            </a:pPr>
            <a:r>
              <a:rPr lang="en-US" b="0" dirty="0"/>
              <a:t>A</a:t>
            </a:r>
            <a:r>
              <a:rPr lang="en-US" b="0" dirty="0" smtClean="0"/>
              <a:t>re </a:t>
            </a:r>
            <a:r>
              <a:rPr lang="en-US" b="0" dirty="0"/>
              <a:t>encouraged and have the potential to defer or replace conventional </a:t>
            </a:r>
            <a:r>
              <a:rPr lang="en-US" b="0" i="1" dirty="0"/>
              <a:t>in vivo </a:t>
            </a:r>
            <a:r>
              <a:rPr lang="en-US" b="0" dirty="0"/>
              <a:t>studies and reduce animal use</a:t>
            </a:r>
          </a:p>
          <a:p>
            <a:pPr marL="0" indent="0">
              <a:buNone/>
            </a:pPr>
            <a:r>
              <a:rPr lang="en-US" b="0" dirty="0"/>
              <a:t>Should provide a level of confidence for human safety assurance at least equivalent to that provided by the current testing paradigms </a:t>
            </a: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587751342"/>
      </p:ext>
    </p:extLst>
  </p:cSld>
  <p:clrMapOvr>
    <a:masterClrMapping/>
  </p:clrMapOvr>
  <mc:AlternateContent xmlns:mc="http://schemas.openxmlformats.org/markup-compatibility/2006" xmlns:p14="http://schemas.microsoft.com/office/powerpoint/2010/main">
    <mc:Choice Requires="p14">
      <p:transition spd="slow" p14:dur="2000" advTm="113116"/>
    </mc:Choice>
    <mc:Fallback xmlns="">
      <p:transition spd="slow" advTm="1131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9/10</a:t>
            </a:r>
          </a:p>
        </p:txBody>
      </p:sp>
      <p:sp>
        <p:nvSpPr>
          <p:cNvPr id="3" name="Content Placeholder 2"/>
          <p:cNvSpPr>
            <a:spLocks noGrp="1"/>
          </p:cNvSpPr>
          <p:nvPr>
            <p:ph idx="1"/>
          </p:nvPr>
        </p:nvSpPr>
        <p:spPr>
          <a:xfrm>
            <a:off x="451578" y="2397375"/>
            <a:ext cx="9177749" cy="4273550"/>
          </a:xfrm>
        </p:spPr>
        <p:txBody>
          <a:bodyPr/>
          <a:lstStyle/>
          <a:p>
            <a:pPr marL="0" lvl="1" indent="0">
              <a:spcBef>
                <a:spcPct val="50000"/>
              </a:spcBef>
              <a:buSzPct val="120000"/>
              <a:buNone/>
            </a:pPr>
            <a:r>
              <a:rPr lang="en-US" sz="2400" b="1" dirty="0">
                <a:ea typeface="+mn-ea"/>
              </a:rPr>
              <a:t>Approaches to Defer Definitive </a:t>
            </a:r>
            <a:r>
              <a:rPr lang="en-US" sz="2400" b="1" i="1" dirty="0">
                <a:ea typeface="+mn-ea"/>
              </a:rPr>
              <a:t>In Vivo </a:t>
            </a:r>
            <a:r>
              <a:rPr lang="en-US" sz="2400" b="1" dirty="0">
                <a:ea typeface="+mn-ea"/>
              </a:rPr>
              <a:t>Testing as Part of an Integrated Testing Strategy </a:t>
            </a:r>
            <a:r>
              <a:rPr lang="en-US" sz="2400" dirty="0">
                <a:ea typeface="+mn-ea"/>
              </a:rPr>
              <a:t>(not needed for US)</a:t>
            </a:r>
            <a:endParaRPr lang="en-US" sz="2400" b="1" dirty="0">
              <a:ea typeface="+mn-ea"/>
            </a:endParaRPr>
          </a:p>
          <a:p>
            <a:pPr marL="284408" lvl="1" indent="0">
              <a:buNone/>
            </a:pPr>
            <a:r>
              <a:rPr lang="en-GB" sz="2400" dirty="0" smtClean="0"/>
              <a:t>additional </a:t>
            </a:r>
            <a:r>
              <a:rPr lang="en-GB" sz="2400" dirty="0"/>
              <a:t>options to ICH M3(R2) compliant </a:t>
            </a:r>
            <a:r>
              <a:rPr lang="en-GB" sz="2400" dirty="0" err="1"/>
              <a:t>pEFD</a:t>
            </a:r>
            <a:r>
              <a:rPr lang="en-GB" sz="2400" dirty="0"/>
              <a:t> study results from two species </a:t>
            </a:r>
            <a:endParaRPr lang="en-GB" sz="2400" dirty="0" smtClean="0"/>
          </a:p>
          <a:p>
            <a:pPr marL="284408" lvl="1" indent="0">
              <a:buNone/>
            </a:pPr>
            <a:r>
              <a:rPr lang="en-GB" dirty="0" smtClean="0"/>
              <a:t>1) </a:t>
            </a:r>
            <a:r>
              <a:rPr lang="en-US" dirty="0"/>
              <a:t>Qualified alternative assays which predict the outcome in one </a:t>
            </a:r>
            <a:r>
              <a:rPr lang="en-US" dirty="0" smtClean="0"/>
              <a:t>species </a:t>
            </a:r>
            <a:r>
              <a:rPr lang="en-US" dirty="0"/>
              <a:t>can be combined with a </a:t>
            </a:r>
            <a:r>
              <a:rPr lang="en-US" dirty="0" err="1"/>
              <a:t>pEFD</a:t>
            </a:r>
            <a:r>
              <a:rPr lang="en-US" dirty="0"/>
              <a:t> from a second species to enable the limited inclusion of WOCBP (up to 150 WOCBP for up to 3 months). The alternative assay and the second species should generally cover both a rodent and a non-rodent species.</a:t>
            </a:r>
          </a:p>
          <a:p>
            <a:pPr marL="284408" lvl="1" indent="0">
              <a:buNone/>
            </a:pPr>
            <a:r>
              <a:rPr lang="en-GB" dirty="0" smtClean="0"/>
              <a:t>2</a:t>
            </a:r>
            <a:r>
              <a:rPr lang="en-GB" dirty="0"/>
              <a:t>) Additional endpoints incorporated into at least one GLP </a:t>
            </a:r>
            <a:r>
              <a:rPr lang="en-GB" dirty="0" err="1"/>
              <a:t>pEFD</a:t>
            </a:r>
            <a:r>
              <a:rPr lang="en-GB" dirty="0"/>
              <a:t> study (with increased group size and including </a:t>
            </a:r>
            <a:r>
              <a:rPr lang="en-GB" dirty="0" err="1"/>
              <a:t>fetal</a:t>
            </a:r>
            <a:r>
              <a:rPr lang="en-GB" dirty="0"/>
              <a:t> skeletal examinations) in a pharmacologically relevant species, if available, combined with a </a:t>
            </a:r>
            <a:r>
              <a:rPr lang="en-GB" dirty="0" err="1"/>
              <a:t>pEFD</a:t>
            </a:r>
            <a:r>
              <a:rPr lang="en-GB" dirty="0"/>
              <a:t> study in a 2</a:t>
            </a:r>
            <a:r>
              <a:rPr lang="en-GB" baseline="30000" dirty="0"/>
              <a:t>nd</a:t>
            </a:r>
            <a:r>
              <a:rPr lang="en-GB" dirty="0"/>
              <a:t> species to include an unlimited number of WOCBP in clinical trials through Phase 2.</a:t>
            </a:r>
          </a:p>
          <a:p>
            <a:pPr marL="284408" lvl="1" indent="0">
              <a:buNone/>
            </a:pPr>
            <a:r>
              <a:rPr lang="en-GB" sz="1800" dirty="0"/>
              <a:t> </a:t>
            </a:r>
          </a:p>
          <a:p>
            <a:pPr marL="0" lvl="1" indent="0">
              <a:spcBef>
                <a:spcPct val="50000"/>
              </a:spcBef>
              <a:buSzPct val="120000"/>
              <a:buNone/>
            </a:pPr>
            <a:endParaRPr lang="de-DE" b="1"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4627052"/>
      </p:ext>
    </p:extLst>
  </p:cSld>
  <p:clrMapOvr>
    <a:masterClrMapping/>
  </p:clrMapOvr>
  <mc:AlternateContent xmlns:mc="http://schemas.openxmlformats.org/markup-compatibility/2006" xmlns:p14="http://schemas.microsoft.com/office/powerpoint/2010/main">
    <mc:Choice Requires="p14">
      <p:transition spd="slow" p14:dur="2000" advTm="109618"/>
    </mc:Choice>
    <mc:Fallback xmlns="">
      <p:transition spd="slow" advTm="109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and Evaluation of </a:t>
            </a:r>
            <a:r>
              <a:rPr lang="en-GB" i="1" dirty="0"/>
              <a:t>in vivo </a:t>
            </a:r>
            <a:r>
              <a:rPr lang="en-GB" dirty="0"/>
              <a:t>Mammalian Studies</a:t>
            </a:r>
            <a:r>
              <a:rPr lang="en-CA" sz="3200" dirty="0"/>
              <a:t> 10/10</a:t>
            </a:r>
          </a:p>
        </p:txBody>
      </p:sp>
      <p:sp>
        <p:nvSpPr>
          <p:cNvPr id="3" name="Content Placeholder 2"/>
          <p:cNvSpPr>
            <a:spLocks noGrp="1"/>
          </p:cNvSpPr>
          <p:nvPr>
            <p:ph idx="1"/>
          </p:nvPr>
        </p:nvSpPr>
        <p:spPr>
          <a:xfrm>
            <a:off x="451579" y="2397375"/>
            <a:ext cx="9073008" cy="4273550"/>
          </a:xfrm>
        </p:spPr>
        <p:txBody>
          <a:bodyPr/>
          <a:lstStyle/>
          <a:p>
            <a:pPr marL="0" lvl="1" indent="0">
              <a:spcBef>
                <a:spcPct val="50000"/>
              </a:spcBef>
              <a:buSzPct val="120000"/>
              <a:buNone/>
            </a:pPr>
            <a:r>
              <a:rPr lang="en-US" sz="2400" b="1" dirty="0">
                <a:ea typeface="+mn-ea"/>
              </a:rPr>
              <a:t>Pre- and Postnatal Development (PPND)</a:t>
            </a:r>
          </a:p>
          <a:p>
            <a:pPr marL="272998" lvl="1" indent="-272998">
              <a:lnSpc>
                <a:spcPts val="3200"/>
              </a:lnSpc>
              <a:spcBef>
                <a:spcPct val="50000"/>
              </a:spcBef>
              <a:buSzPct val="120000"/>
              <a:buFontTx/>
              <a:buChar char="•"/>
            </a:pPr>
            <a:r>
              <a:rPr lang="en-US" sz="2400" dirty="0"/>
              <a:t>Include evaluation of Stages C through F (delayed effects)</a:t>
            </a:r>
            <a:endParaRPr lang="de-DE" sz="2400" dirty="0"/>
          </a:p>
          <a:p>
            <a:pPr marL="272998" lvl="1" indent="-272998">
              <a:lnSpc>
                <a:spcPts val="3200"/>
              </a:lnSpc>
              <a:spcBef>
                <a:spcPct val="50000"/>
              </a:spcBef>
              <a:buSzPct val="120000"/>
              <a:buChar char="•"/>
            </a:pPr>
            <a:r>
              <a:rPr lang="en-US" sz="2400" dirty="0"/>
              <a:t>Usually in rodents, other species are possible</a:t>
            </a:r>
          </a:p>
          <a:p>
            <a:r>
              <a:rPr lang="en-US" b="0" dirty="0"/>
              <a:t>Usually prior studies inform about study design and dose levels, otherwise consider preliminary PPND studies</a:t>
            </a:r>
            <a:endParaRPr lang="de-DE" b="0" dirty="0"/>
          </a:p>
          <a:p>
            <a:r>
              <a:rPr lang="en-US" b="0" dirty="0"/>
              <a:t>Modified PPND/</a:t>
            </a:r>
            <a:r>
              <a:rPr lang="en-US" b="0" dirty="0" err="1"/>
              <a:t>ePPND</a:t>
            </a:r>
            <a:r>
              <a:rPr lang="en-US" b="0" dirty="0"/>
              <a:t> study designs </a:t>
            </a:r>
            <a:r>
              <a:rPr lang="en-US" b="0" dirty="0">
                <a:sym typeface="Wingdings" panose="05000000000000000000" pitchFamily="2" charset="2"/>
              </a:rPr>
              <a:t></a:t>
            </a:r>
            <a:r>
              <a:rPr lang="en-US" b="0" dirty="0"/>
              <a:t> see ICH S11</a:t>
            </a:r>
            <a:endParaRPr lang="en-US" sz="2400" dirty="0"/>
          </a:p>
          <a:p>
            <a:pPr marL="0" lvl="1" indent="0">
              <a:spcBef>
                <a:spcPct val="50000"/>
              </a:spcBef>
              <a:buSzPct val="120000"/>
              <a:buNone/>
            </a:pPr>
            <a:r>
              <a:rPr lang="en-US" sz="2400" b="1" dirty="0">
                <a:ea typeface="+mn-ea"/>
              </a:rPr>
              <a:t>PPND - Considerations for Biopharmaceuticals</a:t>
            </a:r>
          </a:p>
          <a:p>
            <a:pPr marL="0" lvl="1" indent="0">
              <a:spcBef>
                <a:spcPct val="50000"/>
              </a:spcBef>
              <a:buSzPct val="120000"/>
              <a:buNone/>
            </a:pPr>
            <a:r>
              <a:rPr lang="en-US" sz="2400" dirty="0"/>
              <a:t>In </a:t>
            </a:r>
            <a:r>
              <a:rPr lang="en-US" sz="2400" dirty="0" err="1"/>
              <a:t>ePPND</a:t>
            </a:r>
            <a:r>
              <a:rPr lang="en-US" sz="2400" dirty="0"/>
              <a:t> studies with NHP it is not generally feasible to follow the offspring through maturity</a:t>
            </a:r>
            <a:endParaRPr lang="de-DE" sz="2800" b="1"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623200007"/>
      </p:ext>
    </p:extLst>
  </p:cSld>
  <p:clrMapOvr>
    <a:masterClrMapping/>
  </p:clrMapOvr>
  <mc:AlternateContent xmlns:mc="http://schemas.openxmlformats.org/markup-compatibility/2006" xmlns:p14="http://schemas.microsoft.com/office/powerpoint/2010/main">
    <mc:Choice Requires="p14">
      <p:transition spd="slow" p14:dur="2000" advTm="102587"/>
    </mc:Choice>
    <mc:Fallback xmlns="">
      <p:transition spd="slow" advTm="1025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 System Selection 1/5</a:t>
            </a:r>
            <a:r>
              <a:rPr lang="en-CA" sz="3200" dirty="0"/>
              <a:t> </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Routine Test Species</a:t>
            </a:r>
          </a:p>
          <a:p>
            <a:pPr marL="0" indent="0">
              <a:buNone/>
            </a:pPr>
            <a:r>
              <a:rPr lang="en-US" b="0" dirty="0"/>
              <a:t>Mammalian, well-characterized species, relevant for the endpoints</a:t>
            </a:r>
          </a:p>
          <a:p>
            <a:pPr marL="0" indent="0">
              <a:buNone/>
            </a:pPr>
            <a:r>
              <a:rPr lang="en-US" b="0" dirty="0"/>
              <a:t>Advantages to use the same species and strain as in already completed toxicity studies (PK,  metabolism, DRF). </a:t>
            </a:r>
          </a:p>
          <a:p>
            <a:pPr marL="0" indent="0">
              <a:buNone/>
            </a:pPr>
            <a:r>
              <a:rPr lang="en-GB" b="0" dirty="0"/>
              <a:t>Rats are the most often used primary species for all stages of reproductive testing (practicality, general knowledge of pharmacology, background data)</a:t>
            </a:r>
          </a:p>
          <a:p>
            <a:pPr marL="0" indent="0">
              <a:buNone/>
            </a:pPr>
            <a:r>
              <a:rPr lang="en-GB" b="0" dirty="0"/>
              <a:t>For EFD </a:t>
            </a:r>
            <a:r>
              <a:rPr lang="en-GB" b="0" dirty="0" smtClean="0"/>
              <a:t>only, </a:t>
            </a:r>
            <a:r>
              <a:rPr lang="en-GB" b="0" dirty="0"/>
              <a:t>rabbits are typically used as a second mammalian non-rodent species</a:t>
            </a:r>
            <a:endParaRPr lang="de-DE" b="0" dirty="0"/>
          </a:p>
          <a:p>
            <a:pPr marL="0" indent="0">
              <a:buNone/>
            </a:pPr>
            <a:endParaRPr lang="en-US" b="0" dirty="0"/>
          </a:p>
          <a:p>
            <a:pPr marL="0" indent="0">
              <a:buNone/>
            </a:pPr>
            <a:r>
              <a:rPr lang="en-US" b="0" dirty="0"/>
              <a:t> </a:t>
            </a:r>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587103682"/>
      </p:ext>
    </p:extLst>
  </p:cSld>
  <p:clrMapOvr>
    <a:masterClrMapping/>
  </p:clrMapOvr>
  <mc:AlternateContent xmlns:mc="http://schemas.openxmlformats.org/markup-compatibility/2006" xmlns:p14="http://schemas.microsoft.com/office/powerpoint/2010/main">
    <mc:Choice Requires="p14">
      <p:transition spd="slow" p14:dur="2000" advTm="113124"/>
    </mc:Choice>
    <mc:Fallback xmlns="">
      <p:transition spd="slow" advTm="113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 System Selection 2/5</a:t>
            </a:r>
            <a:r>
              <a:rPr lang="en-CA" sz="3200" dirty="0"/>
              <a:t> </a:t>
            </a:r>
          </a:p>
        </p:txBody>
      </p:sp>
      <p:sp>
        <p:nvSpPr>
          <p:cNvPr id="3" name="Content Placeholder 2"/>
          <p:cNvSpPr>
            <a:spLocks noGrp="1"/>
          </p:cNvSpPr>
          <p:nvPr>
            <p:ph idx="1"/>
          </p:nvPr>
        </p:nvSpPr>
        <p:spPr>
          <a:xfrm>
            <a:off x="412304" y="2192362"/>
            <a:ext cx="9073008" cy="4273550"/>
          </a:xfrm>
        </p:spPr>
        <p:txBody>
          <a:bodyPr/>
          <a:lstStyle/>
          <a:p>
            <a:pPr marL="0" indent="0">
              <a:buNone/>
            </a:pPr>
            <a:r>
              <a:rPr lang="en-US" i="1" dirty="0"/>
              <a:t>Species Selection for Preventative and Therapeutic </a:t>
            </a:r>
            <a:r>
              <a:rPr lang="en-US" i="1" dirty="0" smtClean="0"/>
              <a:t>Vaccines against Infectious Diseases</a:t>
            </a:r>
            <a:endParaRPr lang="en-US" i="1" dirty="0"/>
          </a:p>
          <a:p>
            <a:r>
              <a:rPr lang="en-US" b="0" dirty="0"/>
              <a:t>Should demonstrate an immune response </a:t>
            </a:r>
          </a:p>
          <a:p>
            <a:r>
              <a:rPr lang="en-US" b="0" dirty="0"/>
              <a:t>Typically single species (rabbits, rats, or mice) testing applying a full human, single dose level can be sufficient </a:t>
            </a:r>
            <a:endParaRPr lang="en-US" b="0" i="1" dirty="0"/>
          </a:p>
          <a:p>
            <a:pPr marL="342836" indent="-342836">
              <a:buFont typeface="Arial" panose="020B0604020202020204" pitchFamily="34" charset="0"/>
              <a:buChar char="•"/>
            </a:pPr>
            <a:r>
              <a:rPr lang="en-US" b="0" dirty="0"/>
              <a:t>When there is a lack of an appropriate animal model (including NHP), an EFD toxicity study in rabbits, rats, or mice can still provide important information</a:t>
            </a:r>
            <a:endParaRPr lang="de-DE" b="0" dirty="0"/>
          </a:p>
          <a:p>
            <a:pPr marL="342836" indent="-342836">
              <a:buFont typeface="Arial" panose="020B0604020202020204" pitchFamily="34" charset="0"/>
              <a:buChar char="•"/>
            </a:pPr>
            <a:endParaRPr lang="en-GB" b="0" dirty="0"/>
          </a:p>
          <a:p>
            <a:pPr marL="0" indent="0">
              <a:buNone/>
            </a:pPr>
            <a:endParaRPr lang="de-DE" i="1" dirty="0"/>
          </a:p>
          <a:p>
            <a:pPr marL="0" indent="0">
              <a:buNone/>
            </a:pPr>
            <a:r>
              <a:rPr lang="en-US" b="0" dirty="0"/>
              <a:t> </a:t>
            </a:r>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440605053"/>
      </p:ext>
    </p:extLst>
  </p:cSld>
  <p:clrMapOvr>
    <a:masterClrMapping/>
  </p:clrMapOvr>
  <mc:AlternateContent xmlns:mc="http://schemas.openxmlformats.org/markup-compatibility/2006" xmlns:p14="http://schemas.microsoft.com/office/powerpoint/2010/main">
    <mc:Choice Requires="p14">
      <p:transition spd="slow" p14:dur="2000" advTm="101104"/>
    </mc:Choice>
    <mc:Fallback xmlns="">
      <p:transition spd="slow" advTm="101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 System Selection 3/5</a:t>
            </a:r>
            <a:r>
              <a:rPr lang="en-CA" sz="3200" dirty="0"/>
              <a:t> </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Non-routine Test Species</a:t>
            </a:r>
          </a:p>
          <a:p>
            <a:pPr marL="0" indent="0">
              <a:buNone/>
            </a:pPr>
            <a:r>
              <a:rPr lang="en-US" b="0" dirty="0" smtClean="0"/>
              <a:t>Should </a:t>
            </a:r>
            <a:r>
              <a:rPr lang="en-US" b="0" dirty="0"/>
              <a:t>be considered when use of routine species is not </a:t>
            </a:r>
            <a:r>
              <a:rPr lang="en-US" b="0" dirty="0" smtClean="0"/>
              <a:t>appropriate. </a:t>
            </a:r>
            <a:endParaRPr lang="en-US" b="0" dirty="0"/>
          </a:p>
          <a:p>
            <a:pPr marL="0" indent="0">
              <a:buNone/>
            </a:pPr>
            <a:r>
              <a:rPr lang="en-US" b="0" dirty="0" smtClean="0"/>
              <a:t>Refer </a:t>
            </a:r>
            <a:r>
              <a:rPr lang="en-US" b="0" dirty="0"/>
              <a:t>to Annex 1 for advantages and disadvantages of different </a:t>
            </a:r>
            <a:r>
              <a:rPr lang="en-US" b="0" dirty="0" smtClean="0"/>
              <a:t>species.</a:t>
            </a:r>
            <a:endParaRPr lang="de-DE" b="0" dirty="0"/>
          </a:p>
          <a:p>
            <a:pPr marL="0" indent="0">
              <a:buNone/>
            </a:pPr>
            <a:r>
              <a:rPr lang="en-GB" b="0" dirty="0"/>
              <a:t>Includes NHPs, typically – if pharmacologically relevant - used for EFD studies and early postnatal development assessment of biopharmaceuticals (ICH S6</a:t>
            </a:r>
            <a:r>
              <a:rPr lang="en-GB" b="0" dirty="0" smtClean="0"/>
              <a:t>).</a:t>
            </a: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972388393"/>
      </p:ext>
    </p:extLst>
  </p:cSld>
  <p:clrMapOvr>
    <a:masterClrMapping/>
  </p:clrMapOvr>
  <mc:AlternateContent xmlns:mc="http://schemas.openxmlformats.org/markup-compatibility/2006" xmlns:p14="http://schemas.microsoft.com/office/powerpoint/2010/main">
    <mc:Choice Requires="p14">
      <p:transition spd="slow" p14:dur="2000" advTm="64598"/>
    </mc:Choice>
    <mc:Fallback xmlns="">
      <p:transition spd="slow" advTm="64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 System Selection 4/5</a:t>
            </a:r>
            <a:r>
              <a:rPr lang="en-CA" sz="3200" dirty="0"/>
              <a:t> </a:t>
            </a:r>
          </a:p>
        </p:txBody>
      </p:sp>
      <p:sp>
        <p:nvSpPr>
          <p:cNvPr id="3" name="Content Placeholder 2"/>
          <p:cNvSpPr>
            <a:spLocks noGrp="1"/>
          </p:cNvSpPr>
          <p:nvPr>
            <p:ph idx="1"/>
          </p:nvPr>
        </p:nvSpPr>
        <p:spPr>
          <a:xfrm>
            <a:off x="412304" y="2192362"/>
            <a:ext cx="9073008" cy="4489574"/>
          </a:xfrm>
        </p:spPr>
        <p:txBody>
          <a:bodyPr/>
          <a:lstStyle/>
          <a:p>
            <a:pPr marL="0" lvl="1" indent="0">
              <a:spcBef>
                <a:spcPct val="50000"/>
              </a:spcBef>
              <a:buSzPct val="120000"/>
              <a:buNone/>
            </a:pPr>
            <a:r>
              <a:rPr lang="en-US" sz="2400" b="1" dirty="0">
                <a:ea typeface="+mn-ea"/>
              </a:rPr>
              <a:t>Use of Disease Models, Genetically Modified Models, and Surrogate Molecules</a:t>
            </a:r>
            <a:endParaRPr lang="de-DE" sz="2400" b="1" dirty="0">
              <a:ea typeface="+mn-ea"/>
            </a:endParaRPr>
          </a:p>
          <a:p>
            <a:pPr marL="0" indent="0">
              <a:buNone/>
            </a:pPr>
            <a:r>
              <a:rPr lang="en-GB" b="0" dirty="0"/>
              <a:t>Can be valuable for investigating pharmacological effects on development and reproduction </a:t>
            </a:r>
          </a:p>
          <a:p>
            <a:pPr marL="342900" lvl="1" indent="-342900">
              <a:spcBef>
                <a:spcPct val="50000"/>
              </a:spcBef>
              <a:buSzPct val="120000"/>
              <a:buFont typeface="Arial" panose="020B0604020202020204" pitchFamily="34" charset="0"/>
              <a:buChar char="•"/>
            </a:pPr>
            <a:r>
              <a:rPr lang="en-GB" dirty="0">
                <a:ea typeface="+mn-ea"/>
              </a:rPr>
              <a:t>If data obtained from healthy animals could be misleading</a:t>
            </a:r>
          </a:p>
          <a:p>
            <a:pPr marL="342900" lvl="1" indent="-342900">
              <a:spcBef>
                <a:spcPct val="50000"/>
              </a:spcBef>
              <a:buSzPct val="120000"/>
              <a:buFont typeface="Arial" panose="020B0604020202020204" pitchFamily="34" charset="0"/>
              <a:buChar char="•"/>
            </a:pPr>
            <a:r>
              <a:rPr lang="en-GB" dirty="0">
                <a:ea typeface="+mn-ea"/>
              </a:rPr>
              <a:t>Should be pharmacologically relevant and appropriate for the endpoints being assessed</a:t>
            </a:r>
          </a:p>
          <a:p>
            <a:pPr marL="342900" lvl="1" indent="-342900">
              <a:spcBef>
                <a:spcPct val="50000"/>
              </a:spcBef>
              <a:buSzPct val="120000"/>
              <a:buFont typeface="Arial" panose="020B0604020202020204" pitchFamily="34" charset="0"/>
              <a:buChar char="•"/>
            </a:pPr>
            <a:r>
              <a:rPr lang="en-GB" dirty="0">
                <a:ea typeface="+mn-ea"/>
              </a:rPr>
              <a:t>Pathophysiology and animal-to-animal variability should be characterized, while some differences in pathophysiology to humans are acceptable if these are unlikely to confound data interpretation</a:t>
            </a:r>
          </a:p>
          <a:p>
            <a:pPr marL="342900" lvl="1" indent="-342900">
              <a:spcBef>
                <a:spcPct val="50000"/>
              </a:spcBef>
              <a:buSzPct val="120000"/>
              <a:buFont typeface="Arial" panose="020B0604020202020204" pitchFamily="34" charset="0"/>
              <a:buChar char="•"/>
            </a:pPr>
            <a:r>
              <a:rPr lang="en-US" dirty="0" smtClean="0">
                <a:ea typeface="+mn-ea"/>
              </a:rPr>
              <a:t>If </a:t>
            </a:r>
            <a:r>
              <a:rPr lang="en-US" dirty="0">
                <a:ea typeface="+mn-ea"/>
              </a:rPr>
              <a:t>limited historical data, reference data for study endpoints should be available or generated</a:t>
            </a:r>
            <a:endParaRPr lang="de-DE" dirty="0">
              <a:ea typeface="+mn-ea"/>
            </a:endParaRP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126327501"/>
      </p:ext>
    </p:extLst>
  </p:cSld>
  <p:clrMapOvr>
    <a:masterClrMapping/>
  </p:clrMapOvr>
  <mc:AlternateContent xmlns:mc="http://schemas.openxmlformats.org/markup-compatibility/2006" xmlns:p14="http://schemas.microsoft.com/office/powerpoint/2010/main">
    <mc:Choice Requires="p14">
      <p:transition spd="slow" p14:dur="2000" advTm="69605"/>
    </mc:Choice>
    <mc:Fallback xmlns="">
      <p:transition spd="slow" advTm="69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 System Selection 5/5</a:t>
            </a:r>
            <a:r>
              <a:rPr lang="en-CA" sz="3200" dirty="0"/>
              <a:t> </a:t>
            </a:r>
          </a:p>
        </p:txBody>
      </p:sp>
      <p:sp>
        <p:nvSpPr>
          <p:cNvPr id="3" name="Content Placeholder 2"/>
          <p:cNvSpPr>
            <a:spLocks noGrp="1"/>
          </p:cNvSpPr>
          <p:nvPr>
            <p:ph idx="1"/>
          </p:nvPr>
        </p:nvSpPr>
        <p:spPr>
          <a:xfrm>
            <a:off x="412304" y="2192362"/>
            <a:ext cx="9073008" cy="4273550"/>
          </a:xfrm>
        </p:spPr>
        <p:txBody>
          <a:bodyPr/>
          <a:lstStyle/>
          <a:p>
            <a:pPr marL="0" lvl="1" indent="0">
              <a:spcBef>
                <a:spcPct val="50000"/>
              </a:spcBef>
              <a:buSzPct val="120000"/>
              <a:buNone/>
            </a:pPr>
            <a:r>
              <a:rPr lang="en-US" sz="2400" b="1" dirty="0">
                <a:ea typeface="+mn-ea"/>
              </a:rPr>
              <a:t>Use of Disease Models, Genetically Modified Models, and Surrogate Molecules – contd.</a:t>
            </a:r>
            <a:endParaRPr lang="de-DE" sz="2400" b="1" dirty="0">
              <a:ea typeface="+mn-ea"/>
            </a:endParaRPr>
          </a:p>
          <a:p>
            <a:pPr marL="0" indent="0">
              <a:buNone/>
            </a:pPr>
            <a:r>
              <a:rPr lang="en-GB" b="0" dirty="0"/>
              <a:t>Genetically modified models </a:t>
            </a:r>
            <a:r>
              <a:rPr lang="en-GB" b="0" dirty="0" smtClean="0"/>
              <a:t>can be </a:t>
            </a:r>
            <a:r>
              <a:rPr lang="en-GB" b="0" dirty="0"/>
              <a:t>useful </a:t>
            </a:r>
          </a:p>
          <a:p>
            <a:r>
              <a:rPr lang="en-GB" b="0" dirty="0"/>
              <a:t>to provide information about on-target effects on DART parameters, </a:t>
            </a:r>
          </a:p>
          <a:p>
            <a:r>
              <a:rPr lang="en-GB" b="0" dirty="0"/>
              <a:t>to inform about a functional link between target and adversities observed in routine test </a:t>
            </a:r>
            <a:r>
              <a:rPr lang="en-GB" b="0" dirty="0" smtClean="0"/>
              <a:t>species.</a:t>
            </a:r>
            <a:endParaRPr lang="de-DE" b="0" dirty="0"/>
          </a:p>
          <a:p>
            <a:pPr marL="0" indent="0">
              <a:buNone/>
            </a:pPr>
            <a:r>
              <a:rPr lang="en-GB" b="0" dirty="0"/>
              <a:t>In absence of adequate activity against the target in the routine </a:t>
            </a:r>
            <a:r>
              <a:rPr lang="en-GB" b="0" dirty="0" smtClean="0"/>
              <a:t>species, surrogate </a:t>
            </a:r>
            <a:r>
              <a:rPr lang="en-GB" b="0" dirty="0"/>
              <a:t>molecules can be </a:t>
            </a:r>
            <a:r>
              <a:rPr lang="en-GB" b="0" dirty="0" smtClean="0"/>
              <a:t>used.</a:t>
            </a:r>
            <a:endParaRPr lang="de-DE" b="0" dirty="0"/>
          </a:p>
          <a:p>
            <a:endParaRPr lang="en-GB" b="0" dirty="0"/>
          </a:p>
          <a:p>
            <a:pPr marL="0" indent="0">
              <a:buNone/>
            </a:pPr>
            <a:endParaRPr lang="de-DE" i="1" dirty="0"/>
          </a:p>
          <a:p>
            <a:pPr marL="0" indent="0">
              <a:buNone/>
            </a:pPr>
            <a:r>
              <a:rPr lang="en-US" b="0" dirty="0"/>
              <a:t> </a:t>
            </a:r>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49489273"/>
      </p:ext>
    </p:extLst>
  </p:cSld>
  <p:clrMapOvr>
    <a:masterClrMapping/>
  </p:clrMapOvr>
  <mc:AlternateContent xmlns:mc="http://schemas.openxmlformats.org/markup-compatibility/2006" xmlns:p14="http://schemas.microsoft.com/office/powerpoint/2010/main">
    <mc:Choice Requires="p14">
      <p:transition spd="slow" p14:dur="2000" advTm="39591"/>
    </mc:Choice>
    <mc:Fallback xmlns="">
      <p:transition spd="slow" advTm="39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1/7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Dose Selection</a:t>
            </a:r>
          </a:p>
          <a:p>
            <a:pPr marL="0" lvl="1" indent="0">
              <a:buFont typeface="Symbol" panose="05050102010706020507" pitchFamily="18" charset="2"/>
              <a:buChar char="-"/>
            </a:pPr>
            <a:r>
              <a:rPr lang="en-US" sz="2400" i="1" dirty="0" smtClean="0"/>
              <a:t> Toxicity–based </a:t>
            </a:r>
            <a:r>
              <a:rPr lang="en-US" sz="2400" i="1" dirty="0"/>
              <a:t>Endpoint</a:t>
            </a:r>
            <a:endParaRPr lang="en-GB" sz="2400" i="1" dirty="0"/>
          </a:p>
          <a:p>
            <a:pPr marL="0" indent="0">
              <a:buNone/>
            </a:pPr>
            <a:r>
              <a:rPr lang="en-US" b="0" dirty="0"/>
              <a:t>Induces a minimal level of toxicity in the parental animals at the high dose. Factors limiting the high dose include:</a:t>
            </a:r>
            <a:endParaRPr lang="de-DE" b="0" dirty="0"/>
          </a:p>
          <a:p>
            <a:pPr>
              <a:buFont typeface="Arial" panose="020B0604020202020204" pitchFamily="34" charset="0"/>
              <a:buChar char="•"/>
            </a:pPr>
            <a:r>
              <a:rPr lang="en-US" sz="2000" b="0" dirty="0"/>
              <a:t>Alterations in body weight (gain or absolute; either reductions or increases). </a:t>
            </a:r>
          </a:p>
          <a:p>
            <a:pPr>
              <a:buFont typeface="Arial" panose="020B0604020202020204" pitchFamily="34" charset="0"/>
              <a:buChar char="•"/>
            </a:pPr>
            <a:r>
              <a:rPr lang="en-US" sz="2000" b="0" dirty="0"/>
              <a:t>Exaggerated pharmacological </a:t>
            </a:r>
            <a:r>
              <a:rPr lang="en-US" sz="2000" b="0" dirty="0" smtClean="0"/>
              <a:t>responses.</a:t>
            </a:r>
            <a:endParaRPr lang="de-DE" sz="2000" b="0" dirty="0"/>
          </a:p>
          <a:p>
            <a:pPr>
              <a:buFont typeface="Arial" panose="020B0604020202020204" pitchFamily="34" charset="0"/>
              <a:buChar char="•"/>
            </a:pPr>
            <a:r>
              <a:rPr lang="en-US" sz="2000" b="0" dirty="0"/>
              <a:t>Toxicological </a:t>
            </a:r>
            <a:r>
              <a:rPr lang="en-US" sz="2000" b="0" dirty="0" smtClean="0"/>
              <a:t>responses.</a:t>
            </a:r>
          </a:p>
          <a:p>
            <a:pPr marL="0" indent="0">
              <a:buNone/>
            </a:pPr>
            <a:endParaRPr lang="en-US" sz="900" b="0" dirty="0"/>
          </a:p>
          <a:p>
            <a:pPr marL="0" lvl="1" indent="0">
              <a:buFont typeface="Symbol" panose="05050102010706020507" pitchFamily="18" charset="2"/>
              <a:buChar char="-"/>
            </a:pPr>
            <a:r>
              <a:rPr lang="en-US" sz="2400" i="1" dirty="0" smtClean="0"/>
              <a:t> Saturation </a:t>
            </a:r>
            <a:r>
              <a:rPr lang="en-US" sz="2400" i="1" dirty="0"/>
              <a:t>of Systemic Exposure Endpoint</a:t>
            </a:r>
            <a:endParaRPr lang="de-DE" sz="2400" i="1" dirty="0"/>
          </a:p>
          <a:p>
            <a:pPr marL="0" indent="0">
              <a:buNone/>
            </a:pPr>
            <a:r>
              <a:rPr lang="en-US" b="0" dirty="0"/>
              <a:t>M</a:t>
            </a:r>
            <a:r>
              <a:rPr lang="en-US" b="0" dirty="0" smtClean="0"/>
              <a:t>easured </a:t>
            </a:r>
            <a:r>
              <a:rPr lang="en-US" b="0" dirty="0"/>
              <a:t>by systemic </a:t>
            </a:r>
            <a:r>
              <a:rPr lang="en-US" b="0" dirty="0" smtClean="0"/>
              <a:t>availability.</a:t>
            </a:r>
            <a:endParaRPr lang="en-US" b="0" dirty="0"/>
          </a:p>
          <a:p>
            <a:pPr marL="0" indent="0">
              <a:buNone/>
            </a:pP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7246403"/>
      </p:ext>
    </p:extLst>
  </p:cSld>
  <p:clrMapOvr>
    <a:masterClrMapping/>
  </p:clrMapOvr>
  <mc:AlternateContent xmlns:mc="http://schemas.openxmlformats.org/markup-compatibility/2006" xmlns:p14="http://schemas.microsoft.com/office/powerpoint/2010/main">
    <mc:Choice Requires="p14">
      <p:transition spd="slow" p14:dur="2000" advTm="166619"/>
    </mc:Choice>
    <mc:Fallback xmlns="">
      <p:transition spd="slow" advTm="166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2/7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Dose Selection – contd.</a:t>
            </a:r>
          </a:p>
          <a:p>
            <a:pPr marL="0" lvl="1" indent="0">
              <a:buFont typeface="Symbol" panose="05050102010706020507" pitchFamily="18" charset="2"/>
              <a:buChar char="-"/>
            </a:pPr>
            <a:r>
              <a:rPr lang="en-US" sz="2400" i="1" dirty="0" smtClean="0"/>
              <a:t> Exposure </a:t>
            </a:r>
            <a:r>
              <a:rPr lang="en-US" sz="2400" i="1" dirty="0"/>
              <a:t>Margin Based Endpoint</a:t>
            </a:r>
            <a:endParaRPr lang="de-DE" sz="2400" i="1" dirty="0"/>
          </a:p>
          <a:p>
            <a:pPr marL="0" indent="0">
              <a:buNone/>
            </a:pPr>
            <a:r>
              <a:rPr lang="en-US" b="0" dirty="0"/>
              <a:t>25˗fold the exposure in pregnant animals at the MRHD are generally considered appropriate as the maximum dose</a:t>
            </a:r>
          </a:p>
          <a:p>
            <a:pPr marL="342900" lvl="1" indent="-342900">
              <a:spcBef>
                <a:spcPct val="50000"/>
              </a:spcBef>
              <a:buSzPct val="120000"/>
              <a:buFont typeface="Arial" panose="020B0604020202020204" pitchFamily="34" charset="0"/>
              <a:buChar char="•"/>
            </a:pPr>
            <a:r>
              <a:rPr lang="en-US" dirty="0">
                <a:ea typeface="+mn-ea"/>
              </a:rPr>
              <a:t>Margin established in a GLP-compliant DRF/</a:t>
            </a:r>
            <a:r>
              <a:rPr lang="en-US" dirty="0" err="1">
                <a:ea typeface="+mn-ea"/>
              </a:rPr>
              <a:t>pEFD</a:t>
            </a:r>
            <a:r>
              <a:rPr lang="en-US" dirty="0">
                <a:ea typeface="+mn-ea"/>
              </a:rPr>
              <a:t> or definitive </a:t>
            </a:r>
            <a:r>
              <a:rPr lang="en-US" dirty="0" smtClean="0">
                <a:ea typeface="+mn-ea"/>
              </a:rPr>
              <a:t>study. </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Usually based on parent drug levels (metabolites see ICH M3 and ICH M3 Q&amp;A</a:t>
            </a:r>
            <a:r>
              <a:rPr lang="en-US" dirty="0" smtClean="0">
                <a:ea typeface="+mn-ea"/>
              </a:rPr>
              <a:t>).</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Special considerations for </a:t>
            </a:r>
            <a:r>
              <a:rPr lang="en-US" dirty="0" smtClean="0">
                <a:ea typeface="+mn-ea"/>
              </a:rPr>
              <a:t>prodrugs.</a:t>
            </a:r>
            <a:endParaRPr lang="de-DE" b="0" dirty="0"/>
          </a:p>
          <a:p>
            <a:pPr marL="342900" lvl="1" indent="-342900">
              <a:spcBef>
                <a:spcPct val="50000"/>
              </a:spcBef>
              <a:buSzPct val="120000"/>
              <a:buFont typeface="Arial" panose="020B0604020202020204" pitchFamily="34" charset="0"/>
              <a:buChar char="•"/>
            </a:pPr>
            <a:r>
              <a:rPr lang="en-US" dirty="0">
                <a:ea typeface="+mn-ea"/>
              </a:rPr>
              <a:t>Consider higher doses if PD activity in the test species is limited at </a:t>
            </a:r>
            <a:r>
              <a:rPr lang="en-US" dirty="0" smtClean="0">
                <a:ea typeface="+mn-ea"/>
              </a:rPr>
              <a:t>25-fold.</a:t>
            </a:r>
            <a:endParaRPr lang="en-US" dirty="0">
              <a:ea typeface="+mn-ea"/>
            </a:endParaRPr>
          </a:p>
          <a:p>
            <a:pPr marL="342900" lvl="1" indent="-342900">
              <a:spcBef>
                <a:spcPct val="50000"/>
              </a:spcBef>
              <a:buSzPct val="120000"/>
              <a:buFont typeface="Arial" panose="020B0604020202020204" pitchFamily="34" charset="0"/>
              <a:buChar char="•"/>
            </a:pPr>
            <a:r>
              <a:rPr lang="en-US" dirty="0">
                <a:ea typeface="+mn-ea"/>
              </a:rPr>
              <a:t>GLP-compliant TK data from pregnant animals are expected. Justify the choice for the use of total vs. fraction unbound pharmaceutical exposures (ICH S3A).</a:t>
            </a: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091415536"/>
      </p:ext>
    </p:extLst>
  </p:cSld>
  <p:clrMapOvr>
    <a:masterClrMapping/>
  </p:clrMapOvr>
  <mc:AlternateContent xmlns:mc="http://schemas.openxmlformats.org/markup-compatibility/2006" xmlns:p14="http://schemas.microsoft.com/office/powerpoint/2010/main">
    <mc:Choice Requires="p14">
      <p:transition spd="slow" p14:dur="2000" advTm="127626"/>
    </mc:Choice>
    <mc:Fallback xmlns="">
      <p:transition spd="slow" advTm="127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3/7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Dose Selection - contd.</a:t>
            </a:r>
          </a:p>
          <a:p>
            <a:pPr marL="0" lvl="1" indent="0">
              <a:buFont typeface="Symbol" panose="05050102010706020507" pitchFamily="18" charset="2"/>
              <a:buChar char="-"/>
            </a:pPr>
            <a:r>
              <a:rPr lang="en-US" sz="2400" i="1" dirty="0" smtClean="0"/>
              <a:t> Exposure-based </a:t>
            </a:r>
            <a:r>
              <a:rPr lang="en-US" sz="2400" i="1" dirty="0"/>
              <a:t>Approach for Biopharmaceuticals</a:t>
            </a:r>
            <a:endParaRPr lang="de-DE" sz="2400" i="1" dirty="0"/>
          </a:p>
          <a:p>
            <a:pPr marL="0" indent="0">
              <a:buNone/>
            </a:pPr>
            <a:r>
              <a:rPr lang="en-US" b="0" dirty="0"/>
              <a:t>Either the maximum intended pharmacological effect in the preclinical species or an approximately 10-fold exposure multiple over the maximum exposure to be achieved in the clinic, whichever is higher. </a:t>
            </a:r>
          </a:p>
          <a:p>
            <a:pPr marL="0" indent="0">
              <a:buNone/>
            </a:pPr>
            <a:r>
              <a:rPr lang="en-US" b="0" dirty="0"/>
              <a:t>Consider dose adjustment for differences in target binding affinity and other relevant factors (ICH S6). </a:t>
            </a:r>
            <a:endParaRPr lang="de-DE" b="0" dirty="0"/>
          </a:p>
          <a:p>
            <a:pPr marL="0" indent="0">
              <a:buNone/>
            </a:pP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504356727"/>
      </p:ext>
    </p:extLst>
  </p:cSld>
  <p:clrMapOvr>
    <a:masterClrMapping/>
  </p:clrMapOvr>
  <mc:AlternateContent xmlns:mc="http://schemas.openxmlformats.org/markup-compatibility/2006" xmlns:p14="http://schemas.microsoft.com/office/powerpoint/2010/main">
    <mc:Choice Requires="p14">
      <p:transition spd="slow" p14:dur="2000" advTm="41609"/>
    </mc:Choice>
    <mc:Fallback xmlns="">
      <p:transition spd="slow" advTm="41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4/7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Dose Selection – contd.</a:t>
            </a:r>
          </a:p>
          <a:p>
            <a:pPr marL="0" lvl="1" indent="0">
              <a:buFont typeface="Symbol" panose="05050102010706020507" pitchFamily="18" charset="2"/>
              <a:buChar char="-"/>
            </a:pPr>
            <a:r>
              <a:rPr lang="en-US" sz="2400" i="1" dirty="0" smtClean="0"/>
              <a:t> Maximum </a:t>
            </a:r>
            <a:r>
              <a:rPr lang="en-US" sz="2400" i="1" dirty="0"/>
              <a:t>Feasible Dose (MFD) Endpoint</a:t>
            </a:r>
            <a:endParaRPr lang="de-DE" sz="2400" i="1" dirty="0"/>
          </a:p>
          <a:p>
            <a:pPr marL="0" indent="0">
              <a:buNone/>
            </a:pPr>
            <a:r>
              <a:rPr lang="en-US" b="0" dirty="0"/>
              <a:t>I</a:t>
            </a:r>
            <a:r>
              <a:rPr lang="en-US" b="0" dirty="0" smtClean="0"/>
              <a:t>f </a:t>
            </a:r>
            <a:r>
              <a:rPr lang="en-US" b="0" dirty="0"/>
              <a:t>the physicochemical properties of the pharmaceutical (or formulation) limit the administrable amount of the </a:t>
            </a:r>
            <a:r>
              <a:rPr lang="en-US" b="0" dirty="0" smtClean="0"/>
              <a:t>pharmaceutical. </a:t>
            </a:r>
            <a:endParaRPr lang="en-US" b="0" dirty="0"/>
          </a:p>
          <a:p>
            <a:pPr marL="0" indent="0">
              <a:buNone/>
            </a:pPr>
            <a:r>
              <a:rPr lang="en-US" b="0" dirty="0"/>
              <a:t>M</a:t>
            </a:r>
            <a:r>
              <a:rPr lang="en-US" b="0" dirty="0" smtClean="0"/>
              <a:t>aximize </a:t>
            </a:r>
            <a:r>
              <a:rPr lang="en-US" b="0" dirty="0"/>
              <a:t>exposure, rather than maximize the administered dose (ICH M3 Q&amp;A</a:t>
            </a:r>
            <a:r>
              <a:rPr lang="en-US" b="0" dirty="0" smtClean="0"/>
              <a:t>).</a:t>
            </a:r>
          </a:p>
          <a:p>
            <a:pPr marL="0" indent="0">
              <a:buNone/>
            </a:pPr>
            <a:endParaRPr lang="de-DE" sz="900" b="0" dirty="0"/>
          </a:p>
          <a:p>
            <a:pPr marL="0" lvl="1" indent="0">
              <a:buFont typeface="Symbol" panose="05050102010706020507" pitchFamily="18" charset="2"/>
              <a:buChar char="-"/>
            </a:pPr>
            <a:r>
              <a:rPr lang="en-US" sz="2400" i="1" dirty="0" smtClean="0"/>
              <a:t> Limit </a:t>
            </a:r>
            <a:r>
              <a:rPr lang="en-US" sz="2400" i="1" dirty="0"/>
              <a:t>Dose Endpoint</a:t>
            </a:r>
            <a:endParaRPr lang="de-DE" sz="2400" i="1" dirty="0"/>
          </a:p>
          <a:p>
            <a:pPr marL="0" indent="0">
              <a:buNone/>
            </a:pPr>
            <a:r>
              <a:rPr lang="en-US" b="0" dirty="0"/>
              <a:t>1 g/kg/day, if other dose selection factors have not been attained with lower dose levels (ICH M3</a:t>
            </a:r>
            <a:r>
              <a:rPr lang="en-US" b="0" dirty="0" smtClean="0"/>
              <a:t>).  </a:t>
            </a:r>
            <a:endParaRPr lang="de-DE" b="0" dirty="0"/>
          </a:p>
          <a:p>
            <a:pPr marL="0" indent="0">
              <a:buNone/>
            </a:pP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172645974"/>
      </p:ext>
    </p:extLst>
  </p:cSld>
  <p:clrMapOvr>
    <a:masterClrMapping/>
  </p:clrMapOvr>
  <mc:AlternateContent xmlns:mc="http://schemas.openxmlformats.org/markup-compatibility/2006" xmlns:p14="http://schemas.microsoft.com/office/powerpoint/2010/main">
    <mc:Choice Requires="p14">
      <p:transition spd="slow" p14:dur="2000" advTm="57092"/>
    </mc:Choice>
    <mc:Fallback xmlns="">
      <p:transition spd="slow" advTm="57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5/7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GB" dirty="0"/>
              <a:t>Dose Selection – contd.</a:t>
            </a:r>
          </a:p>
          <a:p>
            <a:pPr marL="0" lvl="1" indent="0">
              <a:buFont typeface="Symbol" panose="05050102010706020507" pitchFamily="18" charset="2"/>
              <a:buChar char="-"/>
            </a:pPr>
            <a:r>
              <a:rPr lang="en-US" sz="2400" i="1" dirty="0"/>
              <a:t> Selection of Lower Dose Levels</a:t>
            </a:r>
            <a:endParaRPr lang="de-DE" sz="2400" i="1" dirty="0"/>
          </a:p>
          <a:p>
            <a:r>
              <a:rPr lang="en-US" b="0" dirty="0"/>
              <a:t>Desirable to establish a NOAEL for DART, together with dose-response </a:t>
            </a:r>
            <a:r>
              <a:rPr lang="en-US" b="0" dirty="0" smtClean="0"/>
              <a:t>relationship. </a:t>
            </a:r>
            <a:endParaRPr lang="en-US" b="0" dirty="0"/>
          </a:p>
          <a:p>
            <a:r>
              <a:rPr lang="en-US" b="0" dirty="0"/>
              <a:t>Generally the low dose should provide a low multiple (e.g., 1 to 5-fold) of the human exposure at the </a:t>
            </a:r>
            <a:r>
              <a:rPr lang="en-US" b="0" dirty="0" smtClean="0"/>
              <a:t>MRHD.</a:t>
            </a:r>
            <a:endParaRPr lang="en-US" b="0" dirty="0"/>
          </a:p>
          <a:p>
            <a:r>
              <a:rPr lang="en-US" b="0" dirty="0"/>
              <a:t>Justify dose levels that yield sub-therapeutic </a:t>
            </a:r>
            <a:r>
              <a:rPr lang="en-US" b="0" dirty="0" smtClean="0"/>
              <a:t>exposures.</a:t>
            </a:r>
            <a:endParaRPr lang="de-DE" b="0" dirty="0"/>
          </a:p>
          <a:p>
            <a:pPr marL="0" indent="0">
              <a:buNone/>
            </a:pP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820341941"/>
      </p:ext>
    </p:extLst>
  </p:cSld>
  <p:clrMapOvr>
    <a:masterClrMapping/>
  </p:clrMapOvr>
  <mc:AlternateContent xmlns:mc="http://schemas.openxmlformats.org/markup-compatibility/2006" xmlns:p14="http://schemas.microsoft.com/office/powerpoint/2010/main">
    <mc:Choice Requires="p14">
      <p:transition spd="slow" p14:dur="2000" advTm="40593"/>
    </mc:Choice>
    <mc:Fallback xmlns="">
      <p:transition spd="slow" advTm="40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6/7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US" b="1" dirty="0">
                <a:effectLst>
                  <a:glow>
                    <a:srgbClr val="000000"/>
                  </a:glow>
                  <a:outerShdw sx="0" sy="0">
                    <a:srgbClr val="000000"/>
                  </a:outerShdw>
                  <a:reflection stA="0" endPos="0" fadeDir="0" sx="0" sy="0"/>
                </a:effectLst>
              </a:rPr>
              <a:t>Route</a:t>
            </a:r>
            <a:endParaRPr lang="de-DE" b="1" dirty="0">
              <a:effectLst>
                <a:glow>
                  <a:srgbClr val="000000"/>
                </a:glow>
                <a:outerShdw sx="0" sy="0">
                  <a:srgbClr val="000000"/>
                </a:outerShdw>
                <a:reflection stA="0" endPos="0" fadeDir="0" sx="0" sy="0"/>
              </a:effectLst>
            </a:endParaRPr>
          </a:p>
          <a:p>
            <a:pPr marL="0" indent="0">
              <a:buNone/>
            </a:pPr>
            <a:r>
              <a:rPr lang="en-US" b="0" dirty="0"/>
              <a:t>In general the clinical route should be </a:t>
            </a:r>
            <a:r>
              <a:rPr lang="en-US" b="0" dirty="0" smtClean="0"/>
              <a:t>used. </a:t>
            </a:r>
            <a:endParaRPr lang="en-US" b="0" dirty="0"/>
          </a:p>
          <a:p>
            <a:pPr marL="0" indent="0">
              <a:buNone/>
            </a:pPr>
            <a:r>
              <a:rPr lang="en-US" b="0" dirty="0"/>
              <a:t>Different routes should be considered if clinical route is not feasible or yields poor </a:t>
            </a:r>
            <a:r>
              <a:rPr lang="en-US" b="0" dirty="0" smtClean="0"/>
              <a:t>exposure.</a:t>
            </a:r>
            <a:endParaRPr lang="en-US" b="0" dirty="0"/>
          </a:p>
          <a:p>
            <a:pPr marL="0" indent="0">
              <a:buNone/>
            </a:pPr>
            <a:r>
              <a:rPr lang="en-US" b="0" dirty="0"/>
              <a:t>A single route (with sufficient exposure to the API and relevant metabolites) in the test species can be adequate, if multiple routes are being evaluated in </a:t>
            </a:r>
            <a:r>
              <a:rPr lang="en-US" b="0" dirty="0" smtClean="0"/>
              <a:t>humans.</a:t>
            </a:r>
            <a:endParaRPr lang="en-US" b="0" dirty="0"/>
          </a:p>
          <a:p>
            <a:pPr marL="0" indent="0">
              <a:buNone/>
            </a:pPr>
            <a:r>
              <a:rPr lang="en-US" b="1" dirty="0">
                <a:effectLst>
                  <a:glow>
                    <a:srgbClr val="000000"/>
                  </a:glow>
                  <a:outerShdw sx="0" sy="0">
                    <a:srgbClr val="000000"/>
                  </a:outerShdw>
                  <a:reflection stA="0" endPos="0" fadeDir="0" sx="0" sy="0"/>
                </a:effectLst>
              </a:rPr>
              <a:t>Schedule</a:t>
            </a:r>
            <a:endParaRPr lang="de-DE" b="1" dirty="0">
              <a:effectLst>
                <a:glow>
                  <a:srgbClr val="000000"/>
                </a:glow>
                <a:outerShdw sx="0" sy="0">
                  <a:srgbClr val="000000"/>
                </a:outerShdw>
                <a:reflection stA="0" endPos="0" fadeDir="0" sx="0" sy="0"/>
              </a:effectLst>
            </a:endParaRPr>
          </a:p>
          <a:p>
            <a:pPr marL="0" indent="0">
              <a:buNone/>
            </a:pPr>
            <a:r>
              <a:rPr lang="en-US" b="0" dirty="0"/>
              <a:t>Generally mimicking the clinical schedule, but alterations can be justified </a:t>
            </a:r>
            <a:r>
              <a:rPr lang="en-US" b="0" dirty="0" smtClean="0"/>
              <a:t>to ensure adequate exposure.</a:t>
            </a:r>
            <a:endParaRPr lang="en-US" b="0" dirty="0"/>
          </a:p>
          <a:p>
            <a:pPr marL="0" indent="0">
              <a:buNone/>
            </a:pP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805544876"/>
      </p:ext>
    </p:extLst>
  </p:cSld>
  <p:clrMapOvr>
    <a:masterClrMapping/>
  </p:clrMapOvr>
  <mc:AlternateContent xmlns:mc="http://schemas.openxmlformats.org/markup-compatibility/2006" xmlns:p14="http://schemas.microsoft.com/office/powerpoint/2010/main">
    <mc:Choice Requires="p14">
      <p:transition spd="slow" p14:dur="2000" advTm="79599"/>
    </mc:Choice>
    <mc:Fallback xmlns="">
      <p:transition spd="slow" advTm="79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Dose Level Selection, Route of Administration and Schedule</a:t>
            </a:r>
            <a:r>
              <a:rPr lang="en-CA" sz="3200" dirty="0"/>
              <a:t> 7/7</a:t>
            </a:r>
          </a:p>
        </p:txBody>
      </p:sp>
      <p:sp>
        <p:nvSpPr>
          <p:cNvPr id="3" name="Content Placeholder 2"/>
          <p:cNvSpPr>
            <a:spLocks noGrp="1"/>
          </p:cNvSpPr>
          <p:nvPr>
            <p:ph idx="1"/>
          </p:nvPr>
        </p:nvSpPr>
        <p:spPr>
          <a:xfrm>
            <a:off x="412304" y="2192362"/>
            <a:ext cx="9073008" cy="4273550"/>
          </a:xfrm>
        </p:spPr>
        <p:txBody>
          <a:bodyPr/>
          <a:lstStyle/>
          <a:p>
            <a:pPr marL="0" indent="0">
              <a:buNone/>
            </a:pPr>
            <a:r>
              <a:rPr lang="en-US" b="1" dirty="0">
                <a:effectLst>
                  <a:glow>
                    <a:srgbClr val="000000"/>
                  </a:glow>
                  <a:outerShdw sx="0" sy="0">
                    <a:srgbClr val="000000"/>
                  </a:outerShdw>
                  <a:reflection stA="0" endPos="0" fadeDir="0" sx="0" sy="0"/>
                </a:effectLst>
              </a:rPr>
              <a:t>Dose Selection and Study Designs for Vaccines</a:t>
            </a:r>
            <a:endParaRPr lang="de-DE" b="1" dirty="0">
              <a:effectLst>
                <a:glow>
                  <a:srgbClr val="000000"/>
                </a:glow>
                <a:outerShdw sx="0" sy="0">
                  <a:srgbClr val="000000"/>
                </a:outerShdw>
                <a:reflection stA="0" endPos="0" fadeDir="0" sx="0" sy="0"/>
              </a:effectLst>
            </a:endParaRPr>
          </a:p>
          <a:p>
            <a:pPr marL="0" indent="0">
              <a:buNone/>
            </a:pPr>
            <a:r>
              <a:rPr lang="en-US" b="0" dirty="0"/>
              <a:t>Covers vaccines (</a:t>
            </a:r>
            <a:r>
              <a:rPr lang="en-US" b="0" dirty="0" err="1"/>
              <a:t>adjuvanted</a:t>
            </a:r>
            <a:r>
              <a:rPr lang="en-US" b="0" dirty="0"/>
              <a:t> or not) used in both preventative and therapeutic indications against infectious </a:t>
            </a:r>
            <a:r>
              <a:rPr lang="en-US" b="0" dirty="0" smtClean="0"/>
              <a:t>diseases.</a:t>
            </a:r>
            <a:endParaRPr lang="en-US" b="0" dirty="0"/>
          </a:p>
          <a:p>
            <a:r>
              <a:rPr lang="en-US" sz="2000" b="0" dirty="0"/>
              <a:t>The principles apply to nonclinical testing of vaccines for other indications (e.g.</a:t>
            </a:r>
            <a:r>
              <a:rPr lang="en-US" sz="2000" b="0" i="1" dirty="0"/>
              <a:t>,</a:t>
            </a:r>
            <a:r>
              <a:rPr lang="en-US" sz="2000" b="0" dirty="0"/>
              <a:t> cancer</a:t>
            </a:r>
            <a:r>
              <a:rPr lang="en-US" sz="2000" b="0" dirty="0" smtClean="0"/>
              <a:t>). </a:t>
            </a:r>
            <a:endParaRPr lang="en-US" sz="2000" b="0" dirty="0"/>
          </a:p>
          <a:p>
            <a:r>
              <a:rPr lang="en-US" sz="2000" b="0" dirty="0"/>
              <a:t>Generally not warranted if developed for neonates, pre-pubertal children, or geriatric </a:t>
            </a:r>
            <a:r>
              <a:rPr lang="en-US" sz="2000" b="0" dirty="0" smtClean="0"/>
              <a:t>populations.</a:t>
            </a:r>
            <a:endParaRPr lang="en-US" sz="2000" b="0" dirty="0"/>
          </a:p>
          <a:p>
            <a:r>
              <a:rPr lang="en-GB" sz="2000" b="0" dirty="0"/>
              <a:t>V</a:t>
            </a:r>
            <a:r>
              <a:rPr lang="en-US" sz="2000" b="0" dirty="0" err="1"/>
              <a:t>accination</a:t>
            </a:r>
            <a:r>
              <a:rPr lang="en-US" sz="2000" b="0" dirty="0"/>
              <a:t> regimen should maximize maternal antibody </a:t>
            </a:r>
            <a:r>
              <a:rPr lang="en-US" sz="2000" b="0" dirty="0" smtClean="0"/>
              <a:t>titers. </a:t>
            </a:r>
            <a:endParaRPr lang="en-GB" sz="2000" b="0" dirty="0"/>
          </a:p>
          <a:p>
            <a:r>
              <a:rPr lang="en-US" sz="2000" b="0" dirty="0"/>
              <a:t>Episodic dosing rather than daily dosing (overexposure!) with </a:t>
            </a:r>
            <a:r>
              <a:rPr lang="en-GB" sz="2000" b="0" dirty="0"/>
              <a:t>at least one dose during pregnancy </a:t>
            </a:r>
            <a:r>
              <a:rPr lang="en-US" sz="2000" b="0" dirty="0"/>
              <a:t>is </a:t>
            </a:r>
            <a:r>
              <a:rPr lang="en-US" sz="2000" b="0" dirty="0" smtClean="0"/>
              <a:t>recommended.</a:t>
            </a:r>
            <a:endParaRPr lang="en-GB" sz="2000" b="0" dirty="0"/>
          </a:p>
          <a:p>
            <a:r>
              <a:rPr lang="en-GB" sz="2000" b="0" dirty="0"/>
              <a:t>Consider additional testing strategies for novel, active constituent ingredients (including novel adjuvants</a:t>
            </a:r>
            <a:r>
              <a:rPr lang="en-GB" sz="2000" b="0" dirty="0" smtClean="0"/>
              <a:t>).</a:t>
            </a:r>
            <a:endParaRPr lang="en-GB" sz="2000" b="0" dirty="0"/>
          </a:p>
          <a:p>
            <a:endParaRPr lang="de-DE" dirty="0"/>
          </a:p>
          <a:p>
            <a:pPr marL="0" indent="0">
              <a:buNone/>
            </a:pPr>
            <a:endParaRPr lang="de-DE" b="0" dirty="0"/>
          </a:p>
          <a:p>
            <a:pPr marL="0" lvl="0" indent="0">
              <a:buNone/>
            </a:pPr>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91483425"/>
      </p:ext>
    </p:extLst>
  </p:cSld>
  <p:clrMapOvr>
    <a:masterClrMapping/>
  </p:clrMapOvr>
  <mc:AlternateContent xmlns:mc="http://schemas.openxmlformats.org/markup-compatibility/2006" xmlns:p14="http://schemas.microsoft.com/office/powerpoint/2010/main">
    <mc:Choice Requires="p14">
      <p:transition spd="slow" p14:dur="2000" advTm="212634"/>
    </mc:Choice>
    <mc:Fallback xmlns="">
      <p:transition spd="slow" advTm="2126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Possible Combination Study Designs in Rodents</a:t>
            </a:r>
            <a:endParaRPr lang="en-CA" sz="3200" dirty="0"/>
          </a:p>
        </p:txBody>
      </p:sp>
      <p:sp>
        <p:nvSpPr>
          <p:cNvPr id="3" name="Content Placeholder 2"/>
          <p:cNvSpPr>
            <a:spLocks noGrp="1"/>
          </p:cNvSpPr>
          <p:nvPr>
            <p:ph idx="1"/>
          </p:nvPr>
        </p:nvSpPr>
        <p:spPr>
          <a:xfrm>
            <a:off x="412304" y="2192362"/>
            <a:ext cx="9073008" cy="4273550"/>
          </a:xfrm>
        </p:spPr>
        <p:txBody>
          <a:bodyPr/>
          <a:lstStyle/>
          <a:p>
            <a:pPr marL="0" indent="0">
              <a:buNone/>
            </a:pPr>
            <a:r>
              <a:rPr lang="de-DE" b="0" dirty="0"/>
              <a:t>Majority of programs combine three separate study designs to assess all stages: </a:t>
            </a:r>
            <a:r>
              <a:rPr lang="en-GB" b="0" dirty="0"/>
              <a:t>FEED, EFD, PPND</a:t>
            </a:r>
          </a:p>
          <a:p>
            <a:pPr marL="0" indent="0">
              <a:buNone/>
            </a:pPr>
            <a:r>
              <a:rPr lang="en-US" b="0" dirty="0"/>
              <a:t>Various combinations can be conducted to reduce animal </a:t>
            </a:r>
            <a:r>
              <a:rPr lang="en-US" b="0" dirty="0" smtClean="0"/>
              <a:t>use.</a:t>
            </a:r>
            <a:endParaRPr lang="en-US" b="0" dirty="0"/>
          </a:p>
          <a:p>
            <a:pPr marL="0" indent="0">
              <a:buNone/>
            </a:pPr>
            <a:r>
              <a:rPr lang="en-US" b="0" dirty="0"/>
              <a:t>A combined Fertility/EFD study plus separate PPND study is </a:t>
            </a:r>
            <a:r>
              <a:rPr lang="en-US" b="0" dirty="0" smtClean="0"/>
              <a:t>common.</a:t>
            </a:r>
            <a:endParaRPr lang="en-US" b="0" dirty="0"/>
          </a:p>
          <a:p>
            <a:pPr marL="0" indent="0">
              <a:buNone/>
            </a:pPr>
            <a:r>
              <a:rPr lang="en-US" b="0" dirty="0"/>
              <a:t>Combination of RDTS and fertility study (see Annex 1) in cases </a:t>
            </a:r>
          </a:p>
          <a:p>
            <a:pPr>
              <a:buFont typeface="Arial" panose="020B0604020202020204" pitchFamily="34" charset="0"/>
              <a:buChar char="•"/>
            </a:pPr>
            <a:r>
              <a:rPr lang="en-US" sz="2000" b="0" dirty="0"/>
              <a:t>where no effects on male or female fertility are anticipated, or</a:t>
            </a:r>
          </a:p>
          <a:p>
            <a:pPr>
              <a:buFont typeface="Arial" panose="020B0604020202020204" pitchFamily="34" charset="0"/>
              <a:buChar char="•"/>
            </a:pPr>
            <a:r>
              <a:rPr lang="en-US" sz="2000" b="0" dirty="0"/>
              <a:t>where extending the dosing period is appropriate due to observation of reproductive organ toxicity in a RDTS (no. of mating pairs should ≥16</a:t>
            </a:r>
            <a:r>
              <a:rPr lang="en-US" sz="2000" b="0" dirty="0" smtClean="0"/>
              <a:t>).</a:t>
            </a:r>
            <a:endParaRPr lang="en-US" sz="2000" b="0" dirty="0"/>
          </a:p>
          <a:p>
            <a:pPr>
              <a:buFont typeface="Arial" panose="020B0604020202020204" pitchFamily="34" charset="0"/>
              <a:buChar char="•"/>
            </a:pPr>
            <a:r>
              <a:rPr lang="en-US" sz="2000" b="0" dirty="0"/>
              <a:t>Dosing of females can be extended until the end of organogenesis, thereby allowing evaluation of EFD </a:t>
            </a:r>
            <a:r>
              <a:rPr lang="en-US" sz="2000" b="0" dirty="0" smtClean="0"/>
              <a:t>endpoints. </a:t>
            </a:r>
            <a:endParaRPr lang="de-DE" dirty="0"/>
          </a:p>
          <a:p>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198952148"/>
      </p:ext>
    </p:extLst>
  </p:cSld>
  <p:clrMapOvr>
    <a:masterClrMapping/>
  </p:clrMapOvr>
  <mc:AlternateContent xmlns:mc="http://schemas.openxmlformats.org/markup-compatibility/2006" xmlns:p14="http://schemas.microsoft.com/office/powerpoint/2010/main">
    <mc:Choice Requires="p14">
      <p:transition spd="slow" p14:dur="2000" advTm="116610"/>
    </mc:Choice>
    <mc:Fallback xmlns="">
      <p:transition spd="slow" advTm="116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Data Reporting </a:t>
            </a:r>
          </a:p>
        </p:txBody>
      </p:sp>
      <p:sp>
        <p:nvSpPr>
          <p:cNvPr id="3" name="Content Placeholder 2"/>
          <p:cNvSpPr>
            <a:spLocks noGrp="1"/>
          </p:cNvSpPr>
          <p:nvPr>
            <p:ph idx="1"/>
          </p:nvPr>
        </p:nvSpPr>
        <p:spPr>
          <a:xfrm>
            <a:off x="412304" y="2192362"/>
            <a:ext cx="9073008" cy="4273550"/>
          </a:xfrm>
        </p:spPr>
        <p:txBody>
          <a:bodyPr/>
          <a:lstStyle/>
          <a:p>
            <a:pPr marL="0" indent="0">
              <a:buNone/>
            </a:pPr>
            <a:endParaRPr lang="de-DE" b="1" dirty="0">
              <a:effectLst>
                <a:glow>
                  <a:srgbClr val="000000"/>
                </a:glow>
                <a:outerShdw sx="0" sy="0">
                  <a:srgbClr val="000000"/>
                </a:outerShdw>
                <a:reflection stA="0" endPos="0" fadeDir="0" sx="0" sy="0"/>
              </a:effectLst>
            </a:endParaRPr>
          </a:p>
          <a:p>
            <a:pPr marL="0" indent="0">
              <a:buNone/>
            </a:pPr>
            <a:r>
              <a:rPr lang="en-US" b="0" dirty="0"/>
              <a:t>Values should be tabulated in a </a:t>
            </a:r>
            <a:r>
              <a:rPr lang="en-US" b="0" dirty="0" smtClean="0"/>
              <a:t>clear, </a:t>
            </a:r>
            <a:r>
              <a:rPr lang="en-US" b="0" dirty="0"/>
              <a:t>concise </a:t>
            </a:r>
            <a:r>
              <a:rPr lang="en-US" b="0" dirty="0" smtClean="0"/>
              <a:t>manner. </a:t>
            </a:r>
            <a:endParaRPr lang="en-US" b="0" dirty="0"/>
          </a:p>
          <a:p>
            <a:pPr marL="0" indent="0">
              <a:buNone/>
            </a:pPr>
            <a:r>
              <a:rPr lang="en-US" b="0" dirty="0"/>
              <a:t>Apply industry-harmonized terminology to describe fetal morphologic </a:t>
            </a:r>
            <a:r>
              <a:rPr lang="en-US" b="0" dirty="0" smtClean="0"/>
              <a:t>abnormalities. </a:t>
            </a:r>
            <a:endParaRPr lang="en-US" b="0" dirty="0"/>
          </a:p>
          <a:p>
            <a:pPr marL="0" indent="0">
              <a:buNone/>
            </a:pPr>
            <a:r>
              <a:rPr lang="en-GB" b="0" dirty="0"/>
              <a:t>R</a:t>
            </a:r>
            <a:r>
              <a:rPr lang="en-GB" b="0" dirty="0" smtClean="0"/>
              <a:t>eference data for the study endpoints should be available or should be generated during the study to aid data interpretation. </a:t>
            </a:r>
            <a:endParaRPr lang="de-DE" b="0" dirty="0" smtClean="0"/>
          </a:p>
          <a:p>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878624647"/>
      </p:ext>
    </p:extLst>
  </p:cSld>
  <p:clrMapOvr>
    <a:masterClrMapping/>
  </p:clrMapOvr>
  <mc:AlternateContent xmlns:mc="http://schemas.openxmlformats.org/markup-compatibility/2006" xmlns:p14="http://schemas.microsoft.com/office/powerpoint/2010/main">
    <mc:Choice Requires="p14">
      <p:transition spd="slow" p14:dur="2000" advTm="72579"/>
    </mc:Choice>
    <mc:Fallback xmlns="">
      <p:transition spd="slow" advTm="7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Statistics</a:t>
            </a:r>
          </a:p>
        </p:txBody>
      </p:sp>
      <p:sp>
        <p:nvSpPr>
          <p:cNvPr id="3" name="Content Placeholder 2"/>
          <p:cNvSpPr>
            <a:spLocks noGrp="1"/>
          </p:cNvSpPr>
          <p:nvPr>
            <p:ph idx="1"/>
          </p:nvPr>
        </p:nvSpPr>
        <p:spPr>
          <a:xfrm>
            <a:off x="412304" y="2192362"/>
            <a:ext cx="9073008" cy="4273550"/>
          </a:xfrm>
        </p:spPr>
        <p:txBody>
          <a:bodyPr/>
          <a:lstStyle/>
          <a:p>
            <a:pPr marL="0" indent="0">
              <a:buNone/>
            </a:pPr>
            <a:endParaRPr lang="de-DE" b="1" dirty="0">
              <a:effectLst>
                <a:glow>
                  <a:srgbClr val="000000"/>
                </a:glow>
                <a:outerShdw sx="0" sy="0">
                  <a:srgbClr val="000000"/>
                </a:outerShdw>
                <a:reflection stA="0" endPos="0" fadeDir="0" sx="0" sy="0"/>
              </a:effectLst>
            </a:endParaRPr>
          </a:p>
          <a:p>
            <a:pPr marL="0" indent="0">
              <a:buNone/>
            </a:pPr>
            <a:r>
              <a:rPr lang="en-US" b="0" dirty="0"/>
              <a:t>Statistical testing is expected in definitive studies. </a:t>
            </a:r>
          </a:p>
          <a:p>
            <a:pPr marL="0" indent="0">
              <a:buNone/>
            </a:pPr>
            <a:r>
              <a:rPr lang="en-US" b="0" dirty="0"/>
              <a:t>Cesarean, fetal and postnatal data summary statistics should be calculated using the litter as the unit of analysis. </a:t>
            </a:r>
          </a:p>
          <a:p>
            <a:pPr marL="0" indent="0">
              <a:buNone/>
            </a:pPr>
            <a:r>
              <a:rPr lang="en-US" b="0" dirty="0"/>
              <a:t>Statistical significance need not convey a positive signal, nor lack of statistical significance impute absence of effect. </a:t>
            </a:r>
          </a:p>
          <a:p>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167547340"/>
      </p:ext>
    </p:extLst>
  </p:cSld>
  <p:clrMapOvr>
    <a:masterClrMapping/>
  </p:clrMapOvr>
  <mc:AlternateContent xmlns:mc="http://schemas.openxmlformats.org/markup-compatibility/2006" xmlns:p14="http://schemas.microsoft.com/office/powerpoint/2010/main">
    <mc:Choice Requires="p14">
      <p:transition spd="slow" p14:dur="2000" advTm="52108"/>
    </mc:Choice>
    <mc:Fallback xmlns="">
      <p:transition spd="slow" advTm="52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Principles of Risk Assessment</a:t>
            </a:r>
            <a:endParaRPr lang="de-DE"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2711411691"/>
              </p:ext>
            </p:extLst>
          </p:nvPr>
        </p:nvGraphicFramePr>
        <p:xfrm>
          <a:off x="2500536" y="1929408"/>
          <a:ext cx="9361040" cy="525658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Inhaltsplatzhalter 3"/>
          <p:cNvSpPr>
            <a:spLocks noGrp="1"/>
          </p:cNvSpPr>
          <p:nvPr>
            <p:ph sz="quarter" idx="13"/>
          </p:nvPr>
        </p:nvSpPr>
        <p:spPr/>
        <p:txBody>
          <a:bodyPr/>
          <a:lstStyle/>
          <a:p>
            <a:r>
              <a:rPr lang="en-CA" dirty="0"/>
              <a:t>ICH S5(R3) – Step 4</a:t>
            </a:r>
            <a:endParaRPr lang="en-GB" dirty="0"/>
          </a:p>
        </p:txBody>
      </p:sp>
      <p:sp>
        <p:nvSpPr>
          <p:cNvPr id="9" name="Textfeld 8"/>
          <p:cNvSpPr txBox="1"/>
          <p:nvPr/>
        </p:nvSpPr>
        <p:spPr bwMode="auto">
          <a:xfrm>
            <a:off x="268288" y="2042009"/>
            <a:ext cx="4464496" cy="5864063"/>
          </a:xfrm>
          <a:prstGeom prst="rect">
            <a:avLst/>
          </a:prstGeom>
          <a:noFill/>
          <a:ln w="9525">
            <a:noFill/>
            <a:round/>
            <a:headEnd/>
            <a:tailEnd/>
          </a:ln>
        </p:spPr>
        <p:txBody>
          <a:bodyPr wrap="square" lIns="90000" tIns="92880" rIns="90000" bIns="45000" rtlCol="0">
            <a:spAutoFit/>
          </a:bodyPr>
          <a:lstStyle/>
          <a:p>
            <a:pPr marL="0" indent="0">
              <a:buNone/>
            </a:pPr>
            <a:r>
              <a:rPr lang="en-US" sz="2400" b="0" dirty="0">
                <a:solidFill>
                  <a:schemeClr val="tx1"/>
                </a:solidFill>
                <a:latin typeface="+mn-lt"/>
                <a:cs typeface="+mn-cs"/>
              </a:rPr>
              <a:t>Should include all available data. </a:t>
            </a:r>
          </a:p>
          <a:p>
            <a:pPr marL="0" indent="0">
              <a:buNone/>
            </a:pPr>
            <a:endParaRPr lang="en-US" sz="2400" b="0" dirty="0">
              <a:solidFill>
                <a:schemeClr val="tx1"/>
              </a:solidFill>
              <a:latin typeface="+mn-lt"/>
              <a:cs typeface="+mn-cs"/>
            </a:endParaRPr>
          </a:p>
          <a:p>
            <a:pPr marL="0" indent="0">
              <a:buNone/>
            </a:pPr>
            <a:r>
              <a:rPr lang="en-US" sz="2400" b="0" dirty="0">
                <a:solidFill>
                  <a:schemeClr val="tx1"/>
                </a:solidFill>
                <a:latin typeface="+mn-lt"/>
                <a:cs typeface="+mn-cs"/>
              </a:rPr>
              <a:t>Address any limitations, uncertainties and data gaps.</a:t>
            </a:r>
          </a:p>
          <a:p>
            <a:pPr marL="0" indent="0">
              <a:buNone/>
            </a:pPr>
            <a:endParaRPr lang="en-US" sz="2400" b="0" dirty="0">
              <a:solidFill>
                <a:schemeClr val="tx1"/>
              </a:solidFill>
              <a:latin typeface="+mn-lt"/>
              <a:cs typeface="+mn-cs"/>
            </a:endParaRPr>
          </a:p>
          <a:p>
            <a:pPr marL="0" indent="0">
              <a:buNone/>
            </a:pPr>
            <a:r>
              <a:rPr lang="en-US" sz="2400" b="0" dirty="0">
                <a:solidFill>
                  <a:schemeClr val="tx1"/>
                </a:solidFill>
                <a:latin typeface="+mn-lt"/>
                <a:cs typeface="+mn-cs"/>
              </a:rPr>
              <a:t>Definitive </a:t>
            </a:r>
            <a:r>
              <a:rPr lang="en-US" sz="2400" b="0" i="1" dirty="0">
                <a:solidFill>
                  <a:schemeClr val="tx1"/>
                </a:solidFill>
                <a:latin typeface="+mn-lt"/>
                <a:cs typeface="+mn-cs"/>
              </a:rPr>
              <a:t>in vivo </a:t>
            </a:r>
            <a:r>
              <a:rPr lang="en-US" sz="2400" b="0" dirty="0">
                <a:solidFill>
                  <a:schemeClr val="tx1"/>
                </a:solidFill>
                <a:latin typeface="+mn-lt"/>
                <a:cs typeface="+mn-cs"/>
              </a:rPr>
              <a:t>studies carry more weight than those from alternative assays or preliminary studies. </a:t>
            </a:r>
          </a:p>
          <a:p>
            <a:pPr marL="0" indent="0">
              <a:buNone/>
            </a:pPr>
            <a:endParaRPr lang="en-US" sz="2400" b="0" dirty="0">
              <a:solidFill>
                <a:schemeClr val="tx1"/>
              </a:solidFill>
              <a:latin typeface="+mn-lt"/>
              <a:cs typeface="+mn-cs"/>
            </a:endParaRPr>
          </a:p>
          <a:p>
            <a:pPr marL="0" indent="0">
              <a:buNone/>
            </a:pPr>
            <a:r>
              <a:rPr lang="en-US" sz="2400" b="0" dirty="0">
                <a:solidFill>
                  <a:schemeClr val="tx1"/>
                </a:solidFill>
                <a:latin typeface="+mn-lt"/>
                <a:cs typeface="+mn-cs"/>
              </a:rPr>
              <a:t>For rare malformations, the absence of increased frequency with dose does not always alleviate concern. </a:t>
            </a:r>
          </a:p>
          <a:p>
            <a:pPr marL="0" indent="0">
              <a:buNone/>
            </a:pPr>
            <a:endParaRPr lang="en-US" sz="2000" b="0" dirty="0">
              <a:solidFill>
                <a:schemeClr val="tx1"/>
              </a:solidFill>
              <a:latin typeface="+mn-lt"/>
              <a:cs typeface="+mn-cs"/>
            </a:endParaRPr>
          </a:p>
          <a:p>
            <a:pPr marL="0" indent="0">
              <a:buNone/>
            </a:pPr>
            <a:endParaRPr lang="en-US" sz="2000" b="0" dirty="0">
              <a:solidFill>
                <a:schemeClr val="tx1"/>
              </a:solidFill>
              <a:latin typeface="+mn-lt"/>
              <a:cs typeface="+mn-cs"/>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257093014"/>
      </p:ext>
    </p:extLst>
  </p:cSld>
  <p:clrMapOvr>
    <a:masterClrMapping/>
  </p:clrMapOvr>
  <mc:AlternateContent xmlns:mc="http://schemas.openxmlformats.org/markup-compatibility/2006" xmlns:p14="http://schemas.microsoft.com/office/powerpoint/2010/main">
    <mc:Choice Requires="p14">
      <p:transition spd="slow" p14:dur="2000" advTm="93625"/>
    </mc:Choice>
    <mc:Fallback xmlns="">
      <p:transition spd="slow" advTm="93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Principles of Risk Assessment</a:t>
            </a:r>
            <a:endParaRPr lang="en-CA" sz="3200" dirty="0"/>
          </a:p>
        </p:txBody>
      </p:sp>
      <p:sp>
        <p:nvSpPr>
          <p:cNvPr id="3" name="Content Placeholder 2"/>
          <p:cNvSpPr>
            <a:spLocks noGrp="1"/>
          </p:cNvSpPr>
          <p:nvPr>
            <p:ph idx="1"/>
          </p:nvPr>
        </p:nvSpPr>
        <p:spPr>
          <a:xfrm>
            <a:off x="412304" y="2192362"/>
            <a:ext cx="9073008" cy="4273550"/>
          </a:xfrm>
        </p:spPr>
        <p:txBody>
          <a:bodyPr/>
          <a:lstStyle/>
          <a:p>
            <a:pPr marL="0" indent="0">
              <a:buNone/>
            </a:pPr>
            <a:r>
              <a:rPr lang="en-US" b="0" dirty="0"/>
              <a:t>Comparison of exposures at NOAEL and the MRHD is an important component of the risk assessment: </a:t>
            </a:r>
          </a:p>
          <a:p>
            <a:pPr marL="0" indent="0">
              <a:buNone/>
            </a:pPr>
            <a:r>
              <a:rPr lang="en-US" sz="2000" b="0" dirty="0"/>
              <a:t>In general, there is </a:t>
            </a:r>
            <a:r>
              <a:rPr lang="en-US" sz="2000" b="0" u="sng" dirty="0"/>
              <a:t>increased concern when the NOAEL occurs at exposures less than 10-fold the human exposure at the MRHD</a:t>
            </a:r>
            <a:r>
              <a:rPr lang="en-US" sz="2000" b="0" dirty="0"/>
              <a:t>; </a:t>
            </a:r>
          </a:p>
          <a:p>
            <a:pPr marL="0" indent="0">
              <a:buNone/>
            </a:pPr>
            <a:r>
              <a:rPr lang="en-US" sz="2000" b="0" dirty="0"/>
              <a:t>Effects that are limited to occurrence at </a:t>
            </a:r>
            <a:r>
              <a:rPr lang="en-US" sz="2000" b="0" u="sng" dirty="0"/>
              <a:t>more than 25-fold </a:t>
            </a:r>
            <a:r>
              <a:rPr lang="en-US" sz="2000" b="0" dirty="0"/>
              <a:t>the human exposure at the MRHD are </a:t>
            </a:r>
            <a:r>
              <a:rPr lang="en-US" sz="2000" b="0" u="sng" dirty="0"/>
              <a:t>usually of minor concern </a:t>
            </a:r>
            <a:r>
              <a:rPr lang="en-US" sz="2000" b="0" dirty="0"/>
              <a:t>for the clinical use of the pharmaceutical. </a:t>
            </a:r>
          </a:p>
          <a:p>
            <a:pPr marL="0" indent="0">
              <a:buNone/>
            </a:pPr>
            <a:r>
              <a:rPr lang="en-US" b="0" dirty="0"/>
              <a:t>The most relevant margin is generally the exposure metric in the most sensitive species. </a:t>
            </a: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514401515"/>
      </p:ext>
    </p:extLst>
  </p:cSld>
  <p:clrMapOvr>
    <a:masterClrMapping/>
  </p:clrMapOvr>
  <mc:AlternateContent xmlns:mc="http://schemas.openxmlformats.org/markup-compatibility/2006" xmlns:p14="http://schemas.microsoft.com/office/powerpoint/2010/main">
    <mc:Choice Requires="p14">
      <p:transition spd="slow" p14:dur="2000" advTm="97104"/>
    </mc:Choice>
    <mc:Fallback xmlns="">
      <p:transition spd="slow" advTm="97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1: </a:t>
            </a:r>
            <a:r>
              <a:rPr lang="en-GB" i="1" dirty="0"/>
              <a:t>In vivo </a:t>
            </a:r>
            <a:r>
              <a:rPr lang="en-GB" dirty="0"/>
              <a:t>Study Designs</a:t>
            </a:r>
            <a:r>
              <a:rPr lang="en-CA" sz="3200" dirty="0"/>
              <a:t> </a:t>
            </a:r>
          </a:p>
        </p:txBody>
      </p:sp>
      <p:sp>
        <p:nvSpPr>
          <p:cNvPr id="3" name="Content Placeholder 2"/>
          <p:cNvSpPr>
            <a:spLocks noGrp="1"/>
          </p:cNvSpPr>
          <p:nvPr>
            <p:ph idx="1"/>
          </p:nvPr>
        </p:nvSpPr>
        <p:spPr>
          <a:xfrm>
            <a:off x="412304" y="2192362"/>
            <a:ext cx="9073008" cy="4273550"/>
          </a:xfrm>
        </p:spPr>
        <p:txBody>
          <a:bodyPr/>
          <a:lstStyle/>
          <a:p>
            <a:pPr marL="0" indent="0">
              <a:buNone/>
            </a:pPr>
            <a:r>
              <a:rPr lang="en-US" b="0" dirty="0"/>
              <a:t>Principle Advantages and Disadvantages of Various Species for </a:t>
            </a:r>
            <a:r>
              <a:rPr lang="en-US" b="0" dirty="0" smtClean="0"/>
              <a:t>DART Testing </a:t>
            </a:r>
            <a:r>
              <a:rPr lang="en-US" b="0" dirty="0">
                <a:sym typeface="Wingdings" panose="05000000000000000000" pitchFamily="2" charset="2"/>
              </a:rPr>
              <a:t> Table 1</a:t>
            </a:r>
          </a:p>
          <a:p>
            <a:pPr marL="0" indent="0">
              <a:buNone/>
            </a:pPr>
            <a:r>
              <a:rPr lang="en-US" dirty="0">
                <a:sym typeface="Wingdings" panose="05000000000000000000" pitchFamily="2" charset="2"/>
              </a:rPr>
              <a:t>Considerations</a:t>
            </a:r>
            <a:endParaRPr lang="en-US" dirty="0"/>
          </a:p>
          <a:p>
            <a:pPr marL="0" indent="0">
              <a:buNone/>
            </a:pPr>
            <a:r>
              <a:rPr lang="en-US" b="0" dirty="0"/>
              <a:t>Animals should be of comparable age, weight and parity at the start </a:t>
            </a:r>
          </a:p>
          <a:p>
            <a:pPr marL="0" indent="0">
              <a:buNone/>
            </a:pPr>
            <a:r>
              <a:rPr lang="en-US" b="0" dirty="0"/>
              <a:t>Typically 16 to 20 litters for rodents and rabbits </a:t>
            </a:r>
          </a:p>
          <a:p>
            <a:r>
              <a:rPr lang="en-US" sz="2000" b="0" dirty="0"/>
              <a:t>&lt; 16 litters inconsistent results, &gt; 20 to 24 litters per group, consistency and precision is not greatly </a:t>
            </a:r>
            <a:r>
              <a:rPr lang="en-US" sz="2000" b="0" dirty="0" smtClean="0"/>
              <a:t>enhanced. </a:t>
            </a:r>
            <a:endParaRPr lang="en-US" sz="2000" b="0" dirty="0"/>
          </a:p>
          <a:p>
            <a:r>
              <a:rPr lang="en-US" sz="2000" b="0" dirty="0"/>
              <a:t>If groups are subdivided for different evaluations, the number of animals starting the study should be adjusted </a:t>
            </a:r>
            <a:r>
              <a:rPr lang="en-US" sz="2000" b="0" dirty="0" smtClean="0"/>
              <a:t>accordingly.</a:t>
            </a:r>
            <a:endParaRPr lang="en-US" sz="2000" b="0" dirty="0"/>
          </a:p>
          <a:p>
            <a:pPr marL="0" indent="0">
              <a:buNone/>
            </a:pPr>
            <a:endParaRPr lang="de-DE"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52134622"/>
      </p:ext>
    </p:extLst>
  </p:cSld>
  <p:clrMapOvr>
    <a:masterClrMapping/>
  </p:clrMapOvr>
  <mc:AlternateContent xmlns:mc="http://schemas.openxmlformats.org/markup-compatibility/2006" xmlns:p14="http://schemas.microsoft.com/office/powerpoint/2010/main">
    <mc:Choice Requires="p14">
      <p:transition spd="slow" p14:dur="2000" advTm="91099"/>
    </mc:Choice>
    <mc:Fallback xmlns="">
      <p:transition spd="slow" advTm="91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1: </a:t>
            </a:r>
            <a:r>
              <a:rPr lang="en-GB" i="1" dirty="0"/>
              <a:t>In vivo </a:t>
            </a:r>
            <a:r>
              <a:rPr lang="en-GB" dirty="0"/>
              <a:t>Study Designs</a:t>
            </a:r>
            <a:r>
              <a:rPr lang="en-CA" sz="3200" dirty="0"/>
              <a:t> </a:t>
            </a:r>
          </a:p>
        </p:txBody>
      </p:sp>
      <p:sp>
        <p:nvSpPr>
          <p:cNvPr id="3" name="Content Placeholder 2"/>
          <p:cNvSpPr>
            <a:spLocks noGrp="1"/>
          </p:cNvSpPr>
          <p:nvPr>
            <p:ph idx="1"/>
          </p:nvPr>
        </p:nvSpPr>
        <p:spPr>
          <a:xfrm>
            <a:off x="412304" y="2192362"/>
            <a:ext cx="9073008" cy="4273550"/>
          </a:xfrm>
        </p:spPr>
        <p:txBody>
          <a:bodyPr/>
          <a:lstStyle/>
          <a:p>
            <a:pPr marL="0" indent="0">
              <a:buNone/>
            </a:pPr>
            <a:r>
              <a:rPr lang="en-US" i="1" dirty="0"/>
              <a:t>Fertility and Early Embryonic Development (FEED) </a:t>
            </a:r>
            <a:r>
              <a:rPr lang="en-US" i="1" dirty="0" smtClean="0"/>
              <a:t>Study</a:t>
            </a:r>
          </a:p>
          <a:p>
            <a:pPr marL="0" indent="0">
              <a:buNone/>
            </a:pPr>
            <a:r>
              <a:rPr lang="en-US" i="1" dirty="0"/>
              <a:t>EFD Toxicity </a:t>
            </a:r>
            <a:r>
              <a:rPr lang="en-US" i="1" dirty="0" smtClean="0"/>
              <a:t>Study</a:t>
            </a:r>
          </a:p>
          <a:p>
            <a:pPr marL="0" indent="0">
              <a:buNone/>
            </a:pPr>
            <a:r>
              <a:rPr lang="en-US" i="1" dirty="0"/>
              <a:t>PPND Toxicity </a:t>
            </a:r>
            <a:r>
              <a:rPr lang="en-US" i="1" dirty="0" smtClean="0"/>
              <a:t>Study and </a:t>
            </a:r>
            <a:r>
              <a:rPr lang="en-US" i="1" dirty="0" err="1" smtClean="0"/>
              <a:t>ePPND</a:t>
            </a:r>
            <a:r>
              <a:rPr lang="en-US" i="1" dirty="0" smtClean="0"/>
              <a:t> </a:t>
            </a:r>
            <a:r>
              <a:rPr lang="en-US" i="1" dirty="0"/>
              <a:t>Toxicity Study in </a:t>
            </a:r>
            <a:r>
              <a:rPr lang="en-US" i="1" dirty="0" smtClean="0"/>
              <a:t>NHPs</a:t>
            </a:r>
          </a:p>
          <a:p>
            <a:pPr marL="0" lvl="2" indent="0">
              <a:spcBef>
                <a:spcPct val="50000"/>
              </a:spcBef>
              <a:buSzPct val="120000"/>
              <a:buNone/>
            </a:pPr>
            <a:r>
              <a:rPr lang="en-US" sz="2400" b="1" i="1" dirty="0"/>
              <a:t>Combination Studies</a:t>
            </a:r>
            <a:endParaRPr lang="de-DE" sz="2400" b="1" i="1" dirty="0"/>
          </a:p>
          <a:p>
            <a:pPr marL="0" indent="0">
              <a:buNone/>
            </a:pPr>
            <a:r>
              <a:rPr lang="en-US" b="0" dirty="0"/>
              <a:t>incorporating appropriate endpoints </a:t>
            </a:r>
            <a:r>
              <a:rPr lang="en-US" b="0" dirty="0" smtClean="0"/>
              <a:t>into </a:t>
            </a:r>
            <a:r>
              <a:rPr lang="en-US" b="0" dirty="0"/>
              <a:t>a single study</a:t>
            </a:r>
          </a:p>
          <a:p>
            <a:r>
              <a:rPr lang="en-US" sz="2000" i="1" dirty="0"/>
              <a:t>FEED and </a:t>
            </a:r>
            <a:r>
              <a:rPr lang="en-US" sz="2000" i="1" dirty="0" smtClean="0"/>
              <a:t>EFD: </a:t>
            </a:r>
            <a:r>
              <a:rPr lang="en-US" sz="2000" b="0" dirty="0" smtClean="0"/>
              <a:t>evaluation </a:t>
            </a:r>
            <a:r>
              <a:rPr lang="en-US" sz="2000" b="0" dirty="0"/>
              <a:t>of stages A through D, </a:t>
            </a:r>
            <a:r>
              <a:rPr lang="en-US" sz="2000" b="0" dirty="0" smtClean="0"/>
              <a:t>mostly </a:t>
            </a:r>
            <a:r>
              <a:rPr lang="en-US" sz="2000" b="0" dirty="0"/>
              <a:t>rodents </a:t>
            </a:r>
          </a:p>
          <a:p>
            <a:r>
              <a:rPr lang="en-US" sz="2000" i="1" dirty="0"/>
              <a:t>Male Fertility and Repeated-Dose Toxicology Study</a:t>
            </a:r>
          </a:p>
          <a:p>
            <a:pPr marL="0" indent="0">
              <a:buNone/>
            </a:pPr>
            <a:r>
              <a:rPr lang="en-US" sz="2000" b="0" dirty="0" smtClean="0"/>
              <a:t>	To </a:t>
            </a:r>
            <a:r>
              <a:rPr lang="en-US" sz="2000" b="0" dirty="0"/>
              <a:t>evaluate male fertility during a rodent RDTS, while female fertility and </a:t>
            </a:r>
            <a:r>
              <a:rPr lang="en-US" sz="2000" b="0" dirty="0" smtClean="0"/>
              <a:t>	other </a:t>
            </a:r>
            <a:r>
              <a:rPr lang="en-US" sz="2000" b="0" dirty="0"/>
              <a:t>FEED endpoints need to be evaluated in a separate study. </a:t>
            </a: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9662447"/>
      </p:ext>
    </p:extLst>
  </p:cSld>
  <p:clrMapOvr>
    <a:masterClrMapping/>
  </p:clrMapOvr>
  <mc:AlternateContent xmlns:mc="http://schemas.openxmlformats.org/markup-compatibility/2006" xmlns:p14="http://schemas.microsoft.com/office/powerpoint/2010/main">
    <mc:Choice Requires="p14">
      <p:transition spd="slow" p14:dur="2000" advTm="158108"/>
    </mc:Choice>
    <mc:Fallback xmlns="">
      <p:transition spd="slow" advTm="158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pPr marL="0" indent="0">
              <a:buNone/>
            </a:pPr>
            <a:r>
              <a:rPr lang="en-US" b="0" dirty="0"/>
              <a:t>Under </a:t>
            </a:r>
            <a:r>
              <a:rPr lang="en-US" b="0" u="sng" dirty="0"/>
              <a:t>limited</a:t>
            </a:r>
            <a:r>
              <a:rPr lang="en-US" b="0" dirty="0"/>
              <a:t> circumstances </a:t>
            </a:r>
            <a:r>
              <a:rPr lang="en-US" b="0" u="sng" dirty="0"/>
              <a:t>qualified</a:t>
            </a:r>
            <a:r>
              <a:rPr lang="en-US" b="0" dirty="0"/>
              <a:t> alternative assays can be utilized to support hazard identification and risk assessment.  </a:t>
            </a:r>
            <a:endParaRPr lang="de-DE" b="0" dirty="0"/>
          </a:p>
          <a:p>
            <a:pPr marL="0" indent="0">
              <a:buNone/>
            </a:pPr>
            <a:r>
              <a:rPr lang="en-US" b="0" dirty="0"/>
              <a:t>Potential uses can include: </a:t>
            </a:r>
            <a:endParaRPr lang="de-DE" b="0" dirty="0"/>
          </a:p>
          <a:p>
            <a:pPr lvl="0" fontAlgn="auto"/>
            <a:r>
              <a:rPr lang="en-GB" sz="2000" b="0" dirty="0"/>
              <a:t>C</a:t>
            </a:r>
            <a:r>
              <a:rPr lang="en-GB" sz="2000" b="0" dirty="0" smtClean="0"/>
              <a:t>ircumstances </a:t>
            </a:r>
            <a:r>
              <a:rPr lang="en-GB" sz="2000" b="0" dirty="0"/>
              <a:t>where there is evidence suggesting an adverse effect on </a:t>
            </a:r>
            <a:r>
              <a:rPr lang="en-GB" sz="2000" b="0" dirty="0" smtClean="0"/>
              <a:t>EFD. </a:t>
            </a:r>
            <a:endParaRPr lang="en-GB" sz="2000" b="0" dirty="0"/>
          </a:p>
          <a:p>
            <a:pPr lvl="0" fontAlgn="auto"/>
            <a:r>
              <a:rPr lang="en-GB" sz="2000" b="0" dirty="0"/>
              <a:t>T</a:t>
            </a:r>
            <a:r>
              <a:rPr lang="en-GB" sz="2000" b="0" dirty="0" smtClean="0"/>
              <a:t>oxicity </a:t>
            </a:r>
            <a:r>
              <a:rPr lang="en-GB" sz="2000" b="0" dirty="0"/>
              <a:t>in animal species precludes attaining systemic exposures relevant to the human exposures under conditions of </a:t>
            </a:r>
            <a:r>
              <a:rPr lang="en-GB" sz="2000" b="0" dirty="0" smtClean="0"/>
              <a:t>use.</a:t>
            </a:r>
            <a:endParaRPr lang="de-DE" sz="2000" b="0" dirty="0"/>
          </a:p>
          <a:p>
            <a:pPr lvl="0" fontAlgn="auto"/>
            <a:r>
              <a:rPr lang="en-GB" sz="2000" b="0" dirty="0"/>
              <a:t>A</a:t>
            </a:r>
            <a:r>
              <a:rPr lang="en-GB" sz="2000" b="0" dirty="0" smtClean="0"/>
              <a:t>s </a:t>
            </a:r>
            <a:r>
              <a:rPr lang="en-GB" sz="2000" b="0" dirty="0"/>
              <a:t>support for a weight of evidence assessment of equivocal </a:t>
            </a:r>
            <a:r>
              <a:rPr lang="en-GB" sz="2000" b="0" dirty="0" smtClean="0"/>
              <a:t>findings.</a:t>
            </a:r>
            <a:endParaRPr lang="de-DE" sz="2000" b="0" dirty="0"/>
          </a:p>
          <a:p>
            <a:pPr lvl="0" fontAlgn="auto"/>
            <a:r>
              <a:rPr lang="en-GB" sz="2000" b="0" dirty="0"/>
              <a:t>A</a:t>
            </a:r>
            <a:r>
              <a:rPr lang="en-GB" sz="2000" b="0" dirty="0" smtClean="0"/>
              <a:t>s </a:t>
            </a:r>
            <a:r>
              <a:rPr lang="en-GB" sz="2000" b="0" dirty="0"/>
              <a:t>partial support for clinical trials including up to 150 WOCBP for up to 3 months </a:t>
            </a:r>
            <a:r>
              <a:rPr lang="en-GB" sz="2000" b="0" dirty="0" smtClean="0"/>
              <a:t>duration.</a:t>
            </a:r>
            <a:endParaRPr lang="de-DE" sz="2000" b="0" dirty="0"/>
          </a:p>
          <a:p>
            <a:pPr lvl="0" fontAlgn="auto"/>
            <a:r>
              <a:rPr lang="en-GB" sz="2000" b="0" dirty="0"/>
              <a:t>P</a:t>
            </a:r>
            <a:r>
              <a:rPr lang="en-GB" sz="2000" b="0" dirty="0" smtClean="0"/>
              <a:t>harmaceuticals </a:t>
            </a:r>
            <a:r>
              <a:rPr lang="en-GB" sz="2000" b="0" dirty="0"/>
              <a:t>being developed for certain severely debilitating or life-threatening diseases or late-life onset </a:t>
            </a:r>
            <a:r>
              <a:rPr lang="en-GB" sz="2000" b="0" dirty="0" smtClean="0"/>
              <a:t>diseases.</a:t>
            </a:r>
            <a:endParaRPr lang="de-DE" sz="2000" b="0" dirty="0"/>
          </a:p>
          <a:p>
            <a:endParaRPr lang="en-GB"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149357489"/>
      </p:ext>
    </p:extLst>
  </p:cSld>
  <p:clrMapOvr>
    <a:masterClrMapping/>
  </p:clrMapOvr>
  <mc:AlternateContent xmlns:mc="http://schemas.openxmlformats.org/markup-compatibility/2006" xmlns:p14="http://schemas.microsoft.com/office/powerpoint/2010/main">
    <mc:Choice Requires="p14">
      <p:transition spd="slow" p14:dur="2000" advTm="78596"/>
    </mc:Choice>
    <mc:Fallback xmlns="">
      <p:transition spd="slow" advTm="78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r>
              <a:rPr lang="en-US" b="0" dirty="0"/>
              <a:t>Incorporation of these assays into an integrated testing strategy should be justified.</a:t>
            </a:r>
          </a:p>
          <a:p>
            <a:r>
              <a:rPr lang="en-US" b="0" dirty="0"/>
              <a:t>In accordance with GLP and qualified for context of use (i.e. applicability domain and regulatory conditions under which assay results are reliable). </a:t>
            </a:r>
          </a:p>
          <a:p>
            <a:r>
              <a:rPr lang="en-US" b="0" dirty="0"/>
              <a:t>Should include drug metabolites (ICH M3). </a:t>
            </a:r>
          </a:p>
          <a:p>
            <a:r>
              <a:rPr lang="en-US" b="0" dirty="0"/>
              <a:t>No specific assays are recommended, but basic scientific principles are included to assist in assay qualification for regulatory use. </a:t>
            </a:r>
          </a:p>
          <a:p>
            <a:r>
              <a:rPr lang="en-US" b="0" dirty="0"/>
              <a:t>Alternative assays used to explore mechanism of action are not expected to be qualified in this rigorous manner.</a:t>
            </a: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464875758"/>
      </p:ext>
    </p:extLst>
  </p:cSld>
  <p:clrMapOvr>
    <a:masterClrMapping/>
  </p:clrMapOvr>
  <mc:AlternateContent xmlns:mc="http://schemas.openxmlformats.org/markup-compatibility/2006" xmlns:p14="http://schemas.microsoft.com/office/powerpoint/2010/main">
    <mc:Choice Requires="p14">
      <p:transition spd="slow" p14:dur="2000" advTm="58105"/>
    </mc:Choice>
    <mc:Fallback xmlns="">
      <p:transition spd="slow" advTm="58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pPr marL="0" lvl="1" indent="0">
              <a:buNone/>
            </a:pPr>
            <a:r>
              <a:rPr lang="en-US" sz="2400" b="1" dirty="0"/>
              <a:t>Qualification of AAs for Prediction of </a:t>
            </a:r>
            <a:r>
              <a:rPr lang="en-US" sz="2400" b="1" dirty="0" smtClean="0"/>
              <a:t>Malformations </a:t>
            </a:r>
            <a:r>
              <a:rPr lang="en-US" sz="2400" b="1" dirty="0"/>
              <a:t>or </a:t>
            </a:r>
            <a:r>
              <a:rPr lang="en-US" sz="2400" b="1" dirty="0" smtClean="0"/>
              <a:t>Embryo-Fetal Lethality (MEFL)</a:t>
            </a:r>
            <a:endParaRPr lang="de-DE" sz="2400" b="1" dirty="0"/>
          </a:p>
          <a:p>
            <a:pPr marL="0" indent="0" fontAlgn="auto">
              <a:buNone/>
            </a:pPr>
            <a:r>
              <a:rPr lang="en-GB" b="0" dirty="0"/>
              <a:t>Should include:</a:t>
            </a:r>
          </a:p>
          <a:p>
            <a:pPr fontAlgn="auto"/>
            <a:r>
              <a:rPr lang="en-GB" sz="2000" b="0" dirty="0"/>
              <a:t>A thorough description and justification of the predictive </a:t>
            </a:r>
            <a:r>
              <a:rPr lang="en-GB" sz="2000" b="0" dirty="0" smtClean="0"/>
              <a:t>model.</a:t>
            </a:r>
            <a:endParaRPr lang="en-GB" sz="2000" b="0" dirty="0"/>
          </a:p>
          <a:p>
            <a:pPr fontAlgn="auto"/>
            <a:r>
              <a:rPr lang="en-GB" sz="2000" b="0" dirty="0"/>
              <a:t>An evaluation of the biological plausibility of the </a:t>
            </a:r>
            <a:r>
              <a:rPr lang="en-GB" sz="2000" b="0" dirty="0" smtClean="0"/>
              <a:t>model.</a:t>
            </a:r>
            <a:endParaRPr lang="de-DE" sz="2000" dirty="0"/>
          </a:p>
          <a:p>
            <a:r>
              <a:rPr lang="en-GB" sz="2000" b="0" dirty="0"/>
              <a:t>An assessment of the accuracy and ability for the alternative assay to detect MEFL. </a:t>
            </a:r>
          </a:p>
          <a:p>
            <a:pPr fontAlgn="auto"/>
            <a:r>
              <a:rPr lang="en-GB" sz="2000" b="0" dirty="0" smtClean="0"/>
              <a:t>Definition </a:t>
            </a:r>
            <a:r>
              <a:rPr lang="en-GB" sz="2000" b="0" dirty="0"/>
              <a:t>and justification of the threshold for molecular and metabolic markers predicting MEFL. </a:t>
            </a:r>
          </a:p>
          <a:p>
            <a:pPr fontAlgn="auto"/>
            <a:r>
              <a:rPr lang="en-GB" sz="2000" b="0" dirty="0"/>
              <a:t>The details of the algorithm employed for determining positive and negative outcomes </a:t>
            </a:r>
            <a:r>
              <a:rPr lang="en-GB" sz="2000" b="0" i="1" dirty="0"/>
              <a:t>in vivo</a:t>
            </a:r>
            <a:r>
              <a:rPr lang="en-GB" sz="2000" b="0" dirty="0"/>
              <a:t>. </a:t>
            </a:r>
            <a:endParaRPr lang="de-DE" b="0" dirty="0"/>
          </a:p>
          <a:p>
            <a:pPr marL="0" indent="0">
              <a:buNone/>
            </a:pPr>
            <a:r>
              <a:rPr lang="en-US" dirty="0"/>
              <a:t> </a:t>
            </a:r>
            <a:endParaRPr lang="de-DE" dirty="0"/>
          </a:p>
          <a:p>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840222951"/>
      </p:ext>
    </p:extLst>
  </p:cSld>
  <p:clrMapOvr>
    <a:masterClrMapping/>
  </p:clrMapOvr>
  <mc:AlternateContent xmlns:mc="http://schemas.openxmlformats.org/markup-compatibility/2006" xmlns:p14="http://schemas.microsoft.com/office/powerpoint/2010/main">
    <mc:Choice Requires="p14">
      <p:transition spd="slow" p14:dur="2000" advTm="163642"/>
    </mc:Choice>
    <mc:Fallback xmlns="">
      <p:transition spd="slow" advTm="163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pPr marL="0" lvl="1" indent="0">
              <a:buNone/>
            </a:pPr>
            <a:r>
              <a:rPr lang="en-US" sz="2400" b="1" dirty="0"/>
              <a:t>Qualification of AAs for Prediction of MEFL – contd.</a:t>
            </a:r>
            <a:endParaRPr lang="de-DE" sz="2400" b="1" dirty="0"/>
          </a:p>
          <a:p>
            <a:pPr fontAlgn="auto"/>
            <a:r>
              <a:rPr lang="en-GB" sz="2000" b="0" dirty="0"/>
              <a:t>The list of compounds in each of the training sets and test sets for qualification of the assay and the basis for selection. </a:t>
            </a:r>
            <a:endParaRPr lang="de-DE" sz="2000" b="0" dirty="0"/>
          </a:p>
          <a:p>
            <a:pPr fontAlgn="auto"/>
            <a:r>
              <a:rPr lang="en-GB" sz="2000" b="0" dirty="0"/>
              <a:t>Data sources for all </a:t>
            </a:r>
            <a:r>
              <a:rPr lang="en-GB" sz="2000" b="0" i="1" dirty="0"/>
              <a:t>in vivo </a:t>
            </a:r>
            <a:r>
              <a:rPr lang="en-GB" sz="2000" b="0" dirty="0"/>
              <a:t>exposure and MEFL data </a:t>
            </a:r>
            <a:endParaRPr lang="de-DE" sz="2000" b="0" dirty="0"/>
          </a:p>
          <a:p>
            <a:r>
              <a:rPr lang="en-GB" sz="2000" b="0" dirty="0"/>
              <a:t>The test method’s performance for its context of use  </a:t>
            </a:r>
            <a:endParaRPr lang="de-DE" sz="2000" b="0" dirty="0"/>
          </a:p>
          <a:p>
            <a:pPr fontAlgn="auto"/>
            <a:r>
              <a:rPr lang="en-GB" sz="2000" b="0" dirty="0"/>
              <a:t>The sensitivity, specificity, positive and negative predictive values, and reproducibility of an assay or battery </a:t>
            </a:r>
          </a:p>
          <a:p>
            <a:pPr fontAlgn="auto"/>
            <a:r>
              <a:rPr lang="en-GB" sz="2000" b="0" dirty="0"/>
              <a:t>If more than one assay is conducted, a separate description of the performance of each assay, in addition to the integrated assessment used for the predictive model. A clear description of individual data integration. </a:t>
            </a:r>
          </a:p>
          <a:p>
            <a:pPr fontAlgn="auto"/>
            <a:r>
              <a:rPr lang="en-US" sz="2000" b="0" dirty="0"/>
              <a:t>Historical data for assay development and use (e.g., viability, numbers and types of malformations), including positive controls.</a:t>
            </a:r>
            <a:r>
              <a:rPr lang="de-DE" sz="2000" b="0" dirty="0"/>
              <a:t> </a:t>
            </a:r>
            <a:endParaRPr lang="de-DE" sz="2000" dirty="0"/>
          </a:p>
          <a:p>
            <a:pPr marL="0" indent="0" fontAlgn="auto">
              <a:buNone/>
            </a:pPr>
            <a:endParaRPr lang="en-GB" sz="2000" b="0" dirty="0"/>
          </a:p>
          <a:p>
            <a:pPr marL="0" indent="0">
              <a:buNone/>
            </a:pPr>
            <a:r>
              <a:rPr lang="en-US" sz="2000" dirty="0"/>
              <a:t> </a:t>
            </a:r>
            <a:endParaRPr lang="de-DE" sz="2000" dirty="0"/>
          </a:p>
          <a:p>
            <a:endParaRPr lang="en-GB" sz="2000"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042108283"/>
      </p:ext>
    </p:extLst>
  </p:cSld>
  <p:clrMapOvr>
    <a:masterClrMapping/>
  </p:clrMapOvr>
  <mc:AlternateContent xmlns:mc="http://schemas.openxmlformats.org/markup-compatibility/2006" xmlns:p14="http://schemas.microsoft.com/office/powerpoint/2010/main">
    <mc:Choice Requires="p14">
      <p:transition spd="slow" p14:dur="2000" advTm="100115"/>
    </mc:Choice>
    <mc:Fallback xmlns="">
      <p:transition spd="slow" advTm="100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pPr marL="0" lvl="1" indent="0">
              <a:buNone/>
            </a:pPr>
            <a:r>
              <a:rPr lang="en-US" sz="2400" b="1" dirty="0"/>
              <a:t>Examples of EFD Testing Strategies Utilizing AAs</a:t>
            </a:r>
            <a:endParaRPr lang="de-DE" sz="2400" b="1" dirty="0"/>
          </a:p>
          <a:p>
            <a:pPr marL="0" lvl="1" indent="0">
              <a:buNone/>
            </a:pPr>
            <a:r>
              <a:rPr lang="en-US" sz="2400" b="1" i="1" dirty="0"/>
              <a:t>Potential Approach to Defer In Vivo Testing as Part of an Integrated Testing Strategy</a:t>
            </a:r>
            <a:endParaRPr lang="de-DE" sz="2400" b="1" i="1" dirty="0"/>
          </a:p>
          <a:p>
            <a:pPr marL="0" indent="0">
              <a:buNone/>
            </a:pPr>
            <a:r>
              <a:rPr lang="en-US" b="0" dirty="0"/>
              <a:t>See Section 4.2.3 of the Guidance.</a:t>
            </a:r>
            <a:endParaRPr lang="de-DE" dirty="0"/>
          </a:p>
          <a:p>
            <a:pPr marL="0" indent="0">
              <a:buNone/>
            </a:pPr>
            <a:r>
              <a:rPr lang="en-US" b="1" i="1" dirty="0"/>
              <a:t>Pharmaceuticals Expected to Be Embryo-fetal Toxicants</a:t>
            </a:r>
          </a:p>
          <a:p>
            <a:pPr marL="0" indent="0">
              <a:buNone/>
            </a:pPr>
            <a:r>
              <a:rPr lang="en-US" b="0" dirty="0"/>
              <a:t>Confirmation of expected EF toxicity (mechanism of action, pharmacologic class, target biology) by a qualified alternative assay(s)  </a:t>
            </a:r>
            <a:endParaRPr lang="de-DE" b="0"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446217128"/>
      </p:ext>
    </p:extLst>
  </p:cSld>
  <p:clrMapOvr>
    <a:masterClrMapping/>
  </p:clrMapOvr>
  <mc:AlternateContent xmlns:mc="http://schemas.openxmlformats.org/markup-compatibility/2006" xmlns:p14="http://schemas.microsoft.com/office/powerpoint/2010/main">
    <mc:Choice Requires="p14">
      <p:transition spd="slow" p14:dur="2000" advTm="57094"/>
    </mc:Choice>
    <mc:Fallback xmlns="">
      <p:transition spd="slow" advTm="57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2008" y="3729608"/>
            <a:ext cx="4948808" cy="2761382"/>
          </a:xfrm>
        </p:spPr>
        <p:txBody>
          <a:bodyPr/>
          <a:lstStyle/>
          <a:p>
            <a:pPr marL="457200" lvl="0" indent="-457200" fontAlgn="auto">
              <a:buSzPct val="100000"/>
              <a:buFont typeface="+mj-lt"/>
              <a:buAutoNum type="arabicPeriod"/>
            </a:pPr>
            <a:r>
              <a:rPr lang="en-GB" sz="1800" b="0" dirty="0"/>
              <a:t>No additional assessment is warranted if unequivocal MEFL signal is observed at clinically relevant extrapolated exposures.</a:t>
            </a:r>
            <a:endParaRPr lang="de-DE" sz="1800" b="0" dirty="0"/>
          </a:p>
          <a:p>
            <a:pPr marL="457200" lvl="0" indent="-457200" fontAlgn="auto">
              <a:buSzPct val="100000"/>
              <a:buFont typeface="+mj-lt"/>
              <a:buAutoNum type="arabicPeriod"/>
            </a:pPr>
            <a:r>
              <a:rPr lang="en-GB" sz="1800" b="0" dirty="0"/>
              <a:t>Alternatively, </a:t>
            </a:r>
            <a:r>
              <a:rPr lang="en-GB" sz="1800" b="0" dirty="0" err="1"/>
              <a:t>pEFD</a:t>
            </a:r>
            <a:r>
              <a:rPr lang="en-GB" sz="1800" b="0" dirty="0"/>
              <a:t> studies can be used; however, negative results should be confirmed by a definitive study in the relevant species</a:t>
            </a:r>
            <a:endParaRPr lang="de-DE" sz="1800" b="0" dirty="0"/>
          </a:p>
          <a:p>
            <a:pPr marL="457200" lvl="0" indent="-457200" fontAlgn="auto">
              <a:buSzPct val="100000"/>
              <a:buFont typeface="+mj-lt"/>
              <a:buAutoNum type="arabicPeriod"/>
            </a:pPr>
            <a:r>
              <a:rPr lang="en-GB" sz="1800" b="0" dirty="0"/>
              <a:t>Conducting </a:t>
            </a:r>
            <a:r>
              <a:rPr lang="en-GB" sz="1800" b="0" i="1" dirty="0"/>
              <a:t>in vivo</a:t>
            </a:r>
            <a:r>
              <a:rPr lang="en-GB" sz="1800" b="0" dirty="0"/>
              <a:t> EFD studies in series, as shown, can permit reduction in animal use, as 2</a:t>
            </a:r>
            <a:r>
              <a:rPr lang="en-GB" sz="1800" b="0" baseline="30000" dirty="0"/>
              <a:t>nd</a:t>
            </a:r>
            <a:r>
              <a:rPr lang="en-GB" sz="1800" b="0" dirty="0"/>
              <a:t> </a:t>
            </a:r>
            <a:r>
              <a:rPr lang="en-GB" sz="1800" b="0" i="1" dirty="0"/>
              <a:t>in vivo</a:t>
            </a:r>
            <a:r>
              <a:rPr lang="en-GB" sz="1800" b="0" dirty="0"/>
              <a:t> assay is not warranted if the first study is positive.</a:t>
            </a:r>
            <a:endParaRPr lang="de-DE" sz="1800" b="0" dirty="0"/>
          </a:p>
          <a:p>
            <a:pPr marL="457200" indent="-457200">
              <a:buFont typeface="+mj-lt"/>
              <a:buAutoNum type="arabicPeriod"/>
            </a:pPr>
            <a:endParaRPr lang="de-DE" sz="1800" b="0" dirty="0"/>
          </a:p>
        </p:txBody>
      </p:sp>
      <p:sp>
        <p:nvSpPr>
          <p:cNvPr id="4" name="Inhaltsplatzhalter 3"/>
          <p:cNvSpPr>
            <a:spLocks noGrp="1"/>
          </p:cNvSpPr>
          <p:nvPr>
            <p:ph sz="quarter" idx="13"/>
          </p:nvPr>
        </p:nvSpPr>
        <p:spPr/>
        <p:txBody>
          <a:bodyPr/>
          <a:lstStyle/>
          <a:p>
            <a:r>
              <a:rPr lang="en-CA" dirty="0"/>
              <a:t>ICH S5(R3) – Step 4</a:t>
            </a:r>
            <a:endParaRPr lang="en-GB" dirty="0"/>
          </a:p>
        </p:txBody>
      </p:sp>
      <p:pic>
        <p:nvPicPr>
          <p:cNvPr id="6" name="Picture 17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7542" y="1281336"/>
            <a:ext cx="7451786" cy="5760000"/>
          </a:xfrm>
          <a:prstGeom prst="rect">
            <a:avLst/>
          </a:prstGeom>
          <a:noFill/>
          <a:ln>
            <a:noFill/>
          </a:ln>
        </p:spPr>
      </p:pic>
      <p:sp>
        <p:nvSpPr>
          <p:cNvPr id="5" name="Rechteck 4"/>
          <p:cNvSpPr/>
          <p:nvPr/>
        </p:nvSpPr>
        <p:spPr>
          <a:xfrm>
            <a:off x="52264" y="2662260"/>
            <a:ext cx="5040560" cy="779316"/>
          </a:xfrm>
          <a:prstGeom prst="rect">
            <a:avLst/>
          </a:prstGeom>
        </p:spPr>
        <p:txBody>
          <a:bodyPr wrap="square">
            <a:spAutoFit/>
          </a:bodyPr>
          <a:lstStyle/>
          <a:p>
            <a:pPr marL="0" indent="0">
              <a:buNone/>
            </a:pPr>
            <a:r>
              <a:rPr lang="en-US" sz="2400" i="1" dirty="0">
                <a:solidFill>
                  <a:schemeClr val="tx1"/>
                </a:solidFill>
              </a:rPr>
              <a:t>Pharmaceuticals </a:t>
            </a:r>
            <a:r>
              <a:rPr lang="en-US" sz="2400" i="1" u="sng" dirty="0">
                <a:solidFill>
                  <a:schemeClr val="tx1"/>
                </a:solidFill>
              </a:rPr>
              <a:t>Expected to Be Embryo-fetal Toxicants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3220885594"/>
      </p:ext>
    </p:extLst>
  </p:cSld>
  <p:clrMapOvr>
    <a:masterClrMapping/>
  </p:clrMapOvr>
  <mc:AlternateContent xmlns:mc="http://schemas.openxmlformats.org/markup-compatibility/2006" xmlns:p14="http://schemas.microsoft.com/office/powerpoint/2010/main">
    <mc:Choice Requires="p14">
      <p:transition spd="slow" p14:dur="2000" advTm="56900"/>
    </mc:Choice>
    <mc:Fallback xmlns="">
      <p:transition spd="slow" advTm="56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272" y="1065312"/>
            <a:ext cx="9433048" cy="4273550"/>
          </a:xfrm>
        </p:spPr>
        <p:txBody>
          <a:bodyPr/>
          <a:lstStyle/>
          <a:p>
            <a:pPr marL="452438" lvl="1" indent="-452438">
              <a:buNone/>
            </a:pPr>
            <a:r>
              <a:rPr lang="en-US" sz="2400" b="1" i="1" dirty="0"/>
              <a:t>Pharmaceuticals Intended to Treat </a:t>
            </a:r>
            <a:r>
              <a:rPr lang="en-US" sz="2400" b="1" i="1" u="sng" dirty="0"/>
              <a:t>Severely Debilitating or Life-Threatening</a:t>
            </a:r>
            <a:r>
              <a:rPr lang="en-US" sz="2400" b="1" i="1" dirty="0"/>
              <a:t> Diseases</a:t>
            </a:r>
            <a:endParaRPr lang="de-DE" sz="2400" b="1" i="1"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18828" y="1857400"/>
            <a:ext cx="8078452" cy="5400000"/>
          </a:xfrm>
          <a:prstGeom prst="rect">
            <a:avLst/>
          </a:prstGeom>
          <a:noFill/>
        </p:spPr>
      </p:pic>
      <p:pic>
        <p:nvPicPr>
          <p:cNvPr id="20" name="Audio 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657232349"/>
      </p:ext>
    </p:extLst>
  </p:cSld>
  <p:clrMapOvr>
    <a:masterClrMapping/>
  </p:clrMapOvr>
  <mc:AlternateContent xmlns:mc="http://schemas.openxmlformats.org/markup-compatibility/2006" xmlns:p14="http://schemas.microsoft.com/office/powerpoint/2010/main">
    <mc:Choice Requires="p14">
      <p:transition spd="slow" p14:dur="2000" advTm="121604"/>
    </mc:Choice>
    <mc:Fallback xmlns="">
      <p:transition spd="slow" advTm="121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008" y="1065312"/>
            <a:ext cx="8566150" cy="790575"/>
          </a:xfrm>
        </p:spPr>
        <p:txBody>
          <a:bodyPr/>
          <a:lstStyle/>
          <a:p>
            <a:r>
              <a:rPr lang="en-GB" dirty="0"/>
              <a:t>Annex 2: Alternative Assays</a:t>
            </a:r>
            <a:endParaRPr lang="en-CA" sz="3200" dirty="0"/>
          </a:p>
        </p:txBody>
      </p:sp>
      <p:sp>
        <p:nvSpPr>
          <p:cNvPr id="3" name="Content Placeholder 2"/>
          <p:cNvSpPr>
            <a:spLocks noGrp="1"/>
          </p:cNvSpPr>
          <p:nvPr>
            <p:ph idx="1"/>
          </p:nvPr>
        </p:nvSpPr>
        <p:spPr>
          <a:xfrm>
            <a:off x="124272" y="1713384"/>
            <a:ext cx="9433048" cy="4273550"/>
          </a:xfrm>
        </p:spPr>
        <p:txBody>
          <a:bodyPr/>
          <a:lstStyle/>
          <a:p>
            <a:pPr marL="452438" lvl="1" indent="-452438">
              <a:buNone/>
            </a:pPr>
            <a:r>
              <a:rPr lang="en-US" sz="2400" b="1" i="1" dirty="0"/>
              <a:t>Pharmaceuticals Intended to Treat </a:t>
            </a:r>
            <a:r>
              <a:rPr lang="en-US" sz="2400" b="1" i="1" u="sng" dirty="0"/>
              <a:t>Severely Debilitating or Life-Threatening</a:t>
            </a:r>
            <a:r>
              <a:rPr lang="en-US" sz="2400" b="1" i="1" dirty="0"/>
              <a:t> Diseases – contd.</a:t>
            </a:r>
            <a:endParaRPr lang="de-DE" sz="2400" b="1" i="1"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sp>
        <p:nvSpPr>
          <p:cNvPr id="6" name="Rechteck 5"/>
          <p:cNvSpPr/>
          <p:nvPr/>
        </p:nvSpPr>
        <p:spPr>
          <a:xfrm>
            <a:off x="340296" y="2593087"/>
            <a:ext cx="9073008" cy="3234090"/>
          </a:xfrm>
          <a:prstGeom prst="rect">
            <a:avLst/>
          </a:prstGeom>
        </p:spPr>
        <p:txBody>
          <a:bodyPr wrap="square">
            <a:spAutoFit/>
          </a:bodyPr>
          <a:lstStyle/>
          <a:p>
            <a:pPr marL="269875" indent="-269875">
              <a:spcAft>
                <a:spcPts val="600"/>
              </a:spcAft>
            </a:pPr>
            <a:r>
              <a:rPr lang="en-US" sz="1800" b="0" dirty="0">
                <a:solidFill>
                  <a:schemeClr val="tx1"/>
                </a:solidFill>
                <a:latin typeface="+mn-lt"/>
                <a:ea typeface="Times New Roman" panose="02020603050405020304" pitchFamily="18" charset="0"/>
                <a:cs typeface="Times New Roman" panose="02020603050405020304" pitchFamily="18" charset="0"/>
              </a:rPr>
              <a:t>1) 	A clearly positive MEFL signal at clinically relevant extrapolated exposures can be sufficient to consider a pharmaceutical positive for EFD toxicity, without further assessment, on a case-by-case basis. </a:t>
            </a:r>
            <a:endParaRPr lang="de-DE" sz="1800" b="0" dirty="0">
              <a:solidFill>
                <a:schemeClr val="tx1"/>
              </a:solidFill>
              <a:latin typeface="+mn-lt"/>
              <a:ea typeface="Times New Roman" panose="02020603050405020304" pitchFamily="18" charset="0"/>
              <a:cs typeface="Times New Roman" panose="02020603050405020304" pitchFamily="18" charset="0"/>
            </a:endParaRPr>
          </a:p>
          <a:p>
            <a:pPr marL="269875" indent="-269875">
              <a:spcAft>
                <a:spcPts val="600"/>
              </a:spcAft>
            </a:pPr>
            <a:r>
              <a:rPr lang="en-US" sz="1800" b="0" dirty="0">
                <a:solidFill>
                  <a:schemeClr val="tx1"/>
                </a:solidFill>
                <a:latin typeface="+mn-lt"/>
                <a:ea typeface="Times New Roman" panose="02020603050405020304" pitchFamily="18" charset="0"/>
                <a:cs typeface="Times New Roman" panose="02020603050405020304" pitchFamily="18" charset="0"/>
              </a:rPr>
              <a:t>2) 	While </a:t>
            </a:r>
            <a:r>
              <a:rPr lang="en-US" sz="1800" b="0" dirty="0" err="1">
                <a:solidFill>
                  <a:schemeClr val="tx1"/>
                </a:solidFill>
                <a:latin typeface="+mn-lt"/>
                <a:ea typeface="Times New Roman" panose="02020603050405020304" pitchFamily="18" charset="0"/>
                <a:cs typeface="Times New Roman" panose="02020603050405020304" pitchFamily="18" charset="0"/>
              </a:rPr>
              <a:t>pEFD</a:t>
            </a:r>
            <a:r>
              <a:rPr lang="en-US" sz="1800" b="0" dirty="0">
                <a:solidFill>
                  <a:schemeClr val="tx1"/>
                </a:solidFill>
                <a:latin typeface="+mn-lt"/>
                <a:ea typeface="Times New Roman" panose="02020603050405020304" pitchFamily="18" charset="0"/>
                <a:cs typeface="Times New Roman" panose="02020603050405020304" pitchFamily="18" charset="0"/>
              </a:rPr>
              <a:t> studies can be used, negative results from definitive</a:t>
            </a:r>
            <a:r>
              <a:rPr lang="en-US" sz="1800" b="0" i="1" dirty="0">
                <a:solidFill>
                  <a:schemeClr val="tx1"/>
                </a:solidFill>
                <a:latin typeface="+mn-lt"/>
                <a:ea typeface="Times New Roman" panose="02020603050405020304" pitchFamily="18" charset="0"/>
                <a:cs typeface="Times New Roman" panose="02020603050405020304" pitchFamily="18" charset="0"/>
              </a:rPr>
              <a:t> in vivo</a:t>
            </a:r>
            <a:r>
              <a:rPr lang="en-US" sz="1800" b="0" dirty="0">
                <a:solidFill>
                  <a:schemeClr val="tx1"/>
                </a:solidFill>
                <a:latin typeface="+mn-lt"/>
                <a:ea typeface="Times New Roman" panose="02020603050405020304" pitchFamily="18" charset="0"/>
                <a:cs typeface="Times New Roman" panose="02020603050405020304" pitchFamily="18" charset="0"/>
              </a:rPr>
              <a:t> EFD studies in two species are warranted to establish that alternative assay results represent a false positive.</a:t>
            </a:r>
            <a:endParaRPr lang="de-DE" sz="1800" b="0" dirty="0">
              <a:solidFill>
                <a:schemeClr val="tx1"/>
              </a:solidFill>
              <a:latin typeface="+mn-lt"/>
              <a:ea typeface="Times New Roman" panose="02020603050405020304" pitchFamily="18" charset="0"/>
              <a:cs typeface="Times New Roman" panose="02020603050405020304" pitchFamily="18" charset="0"/>
            </a:endParaRPr>
          </a:p>
          <a:p>
            <a:pPr marL="269875" indent="-269875">
              <a:spcAft>
                <a:spcPts val="600"/>
              </a:spcAft>
            </a:pPr>
            <a:r>
              <a:rPr lang="en-US" sz="1800" b="0" dirty="0">
                <a:solidFill>
                  <a:schemeClr val="tx1"/>
                </a:solidFill>
                <a:latin typeface="+mn-lt"/>
                <a:ea typeface="Times New Roman" panose="02020603050405020304" pitchFamily="18" charset="0"/>
                <a:cs typeface="Times New Roman" panose="02020603050405020304" pitchFamily="18" charset="0"/>
              </a:rPr>
              <a:t>3) 	</a:t>
            </a:r>
            <a:r>
              <a:rPr lang="en-GB" sz="1800" b="0" dirty="0">
                <a:solidFill>
                  <a:schemeClr val="tx1"/>
                </a:solidFill>
                <a:latin typeface="+mn-lt"/>
                <a:ea typeface="Times New Roman" panose="02020603050405020304" pitchFamily="18" charset="0"/>
                <a:cs typeface="Times New Roman" panose="02020603050405020304" pitchFamily="18" charset="0"/>
              </a:rPr>
              <a:t>For late-life onset diseases, given low likelihood of pregnancy in this patient population a </a:t>
            </a:r>
            <a:r>
              <a:rPr lang="en-GB" sz="1800" b="0" dirty="0" err="1">
                <a:solidFill>
                  <a:schemeClr val="tx1"/>
                </a:solidFill>
                <a:latin typeface="+mn-lt"/>
                <a:ea typeface="Times New Roman" panose="02020603050405020304" pitchFamily="18" charset="0"/>
                <a:cs typeface="Times New Roman" panose="02020603050405020304" pitchFamily="18" charset="0"/>
              </a:rPr>
              <a:t>pEFD</a:t>
            </a:r>
            <a:r>
              <a:rPr lang="en-GB" sz="1800" b="0" dirty="0">
                <a:solidFill>
                  <a:schemeClr val="tx1"/>
                </a:solidFill>
                <a:latin typeface="+mn-lt"/>
                <a:ea typeface="Times New Roman" panose="02020603050405020304" pitchFamily="18" charset="0"/>
                <a:cs typeface="Times New Roman" panose="02020603050405020304" pitchFamily="18" charset="0"/>
              </a:rPr>
              <a:t> study in the 2</a:t>
            </a:r>
            <a:r>
              <a:rPr lang="en-GB" sz="1800" b="0" baseline="30000" dirty="0">
                <a:solidFill>
                  <a:schemeClr val="tx1"/>
                </a:solidFill>
                <a:latin typeface="+mn-lt"/>
                <a:ea typeface="Times New Roman" panose="02020603050405020304" pitchFamily="18" charset="0"/>
                <a:cs typeface="Times New Roman" panose="02020603050405020304" pitchFamily="18" charset="0"/>
              </a:rPr>
              <a:t>nd </a:t>
            </a:r>
            <a:r>
              <a:rPr lang="en-GB" sz="1800" b="0" dirty="0">
                <a:solidFill>
                  <a:schemeClr val="tx1"/>
                </a:solidFill>
                <a:latin typeface="+mn-lt"/>
                <a:ea typeface="Times New Roman" panose="02020603050405020304" pitchFamily="18" charset="0"/>
                <a:cs typeface="Times New Roman" panose="02020603050405020304" pitchFamily="18" charset="0"/>
              </a:rPr>
              <a:t>species can generally be sufficient.</a:t>
            </a:r>
            <a:endParaRPr lang="de-DE" sz="1800" b="0" dirty="0">
              <a:solidFill>
                <a:schemeClr val="tx1"/>
              </a:solidFill>
              <a:latin typeface="+mn-lt"/>
              <a:ea typeface="Times New Roman" panose="02020603050405020304" pitchFamily="18" charset="0"/>
              <a:cs typeface="Times New Roman" panose="02020603050405020304" pitchFamily="18" charset="0"/>
            </a:endParaRPr>
          </a:p>
          <a:p>
            <a:pPr marL="269875" indent="-269875">
              <a:spcAft>
                <a:spcPts val="600"/>
              </a:spcAft>
            </a:pPr>
            <a:r>
              <a:rPr lang="en-US" sz="1800" b="0" dirty="0">
                <a:solidFill>
                  <a:schemeClr val="tx1"/>
                </a:solidFill>
                <a:latin typeface="+mn-lt"/>
                <a:ea typeface="Times New Roman" panose="02020603050405020304" pitchFamily="18" charset="0"/>
                <a:cs typeface="Times New Roman" panose="02020603050405020304" pitchFamily="18" charset="0"/>
              </a:rPr>
              <a:t>4) 	Conducting </a:t>
            </a:r>
            <a:r>
              <a:rPr lang="en-US" sz="1800" b="0" i="1" dirty="0">
                <a:solidFill>
                  <a:schemeClr val="tx1"/>
                </a:solidFill>
                <a:latin typeface="+mn-lt"/>
                <a:ea typeface="Times New Roman" panose="02020603050405020304" pitchFamily="18" charset="0"/>
                <a:cs typeface="Times New Roman" panose="02020603050405020304" pitchFamily="18" charset="0"/>
              </a:rPr>
              <a:t>in vivo</a:t>
            </a:r>
            <a:r>
              <a:rPr lang="en-US" sz="1800" b="0" dirty="0">
                <a:solidFill>
                  <a:schemeClr val="tx1"/>
                </a:solidFill>
                <a:latin typeface="+mn-lt"/>
                <a:ea typeface="Times New Roman" panose="02020603050405020304" pitchFamily="18" charset="0"/>
                <a:cs typeface="Times New Roman" panose="02020603050405020304" pitchFamily="18" charset="0"/>
              </a:rPr>
              <a:t> EFD studies in series, as shown, can permit reduction in animal use, as 2</a:t>
            </a:r>
            <a:r>
              <a:rPr lang="en-US" sz="1800" b="0" baseline="30000" dirty="0">
                <a:solidFill>
                  <a:schemeClr val="tx1"/>
                </a:solidFill>
                <a:latin typeface="+mn-lt"/>
                <a:ea typeface="Times New Roman" panose="02020603050405020304" pitchFamily="18" charset="0"/>
                <a:cs typeface="Times New Roman" panose="02020603050405020304" pitchFamily="18" charset="0"/>
              </a:rPr>
              <a:t>nd</a:t>
            </a:r>
            <a:r>
              <a:rPr lang="en-US" sz="1800" b="0" dirty="0">
                <a:solidFill>
                  <a:schemeClr val="tx1"/>
                </a:solidFill>
                <a:latin typeface="+mn-lt"/>
                <a:ea typeface="Times New Roman" panose="02020603050405020304" pitchFamily="18" charset="0"/>
                <a:cs typeface="Times New Roman" panose="02020603050405020304" pitchFamily="18" charset="0"/>
              </a:rPr>
              <a:t> </a:t>
            </a:r>
            <a:r>
              <a:rPr lang="en-US" sz="1800" b="0" i="1" dirty="0">
                <a:solidFill>
                  <a:schemeClr val="tx1"/>
                </a:solidFill>
                <a:latin typeface="+mn-lt"/>
                <a:ea typeface="Times New Roman" panose="02020603050405020304" pitchFamily="18" charset="0"/>
                <a:cs typeface="Times New Roman" panose="02020603050405020304" pitchFamily="18" charset="0"/>
              </a:rPr>
              <a:t>in vivo</a:t>
            </a:r>
            <a:r>
              <a:rPr lang="en-US" sz="1800" b="0" dirty="0">
                <a:solidFill>
                  <a:schemeClr val="tx1"/>
                </a:solidFill>
                <a:latin typeface="+mn-lt"/>
                <a:ea typeface="Times New Roman" panose="02020603050405020304" pitchFamily="18" charset="0"/>
                <a:cs typeface="Times New Roman" panose="02020603050405020304" pitchFamily="18" charset="0"/>
              </a:rPr>
              <a:t> assay is not to be conducted if the first is positive.</a:t>
            </a:r>
            <a:endParaRPr lang="de-DE" sz="1800" b="0" dirty="0">
              <a:solidFill>
                <a:schemeClr val="tx1"/>
              </a:solidFill>
              <a:latin typeface="+mn-lt"/>
              <a:ea typeface="Times New Roman" panose="02020603050405020304" pitchFamily="18" charset="0"/>
              <a:cs typeface="Times New Roman" panose="02020603050405020304" pitchFamily="18" charset="0"/>
            </a:endParaRPr>
          </a:p>
          <a:p>
            <a:pPr marL="269875" indent="-269875">
              <a:spcAft>
                <a:spcPts val="0"/>
              </a:spcAft>
            </a:pPr>
            <a:r>
              <a:rPr lang="en-US" sz="1800" b="0" dirty="0">
                <a:solidFill>
                  <a:schemeClr val="tx1"/>
                </a:solidFill>
                <a:latin typeface="+mn-lt"/>
                <a:ea typeface="Times New Roman" panose="02020603050405020304" pitchFamily="18" charset="0"/>
                <a:cs typeface="Times New Roman" panose="02020603050405020304" pitchFamily="18" charset="0"/>
              </a:rPr>
              <a:t>5) 	Same species as the alternative assay is intended to predict.</a:t>
            </a:r>
            <a:endParaRPr lang="de-DE" sz="1800" b="0" dirty="0">
              <a:solidFill>
                <a:schemeClr val="tx1"/>
              </a:solidFill>
              <a:effectLst/>
              <a:latin typeface="+mn-lt"/>
              <a:ea typeface="Times New Roman" panose="02020603050405020304" pitchFamily="18" charset="0"/>
              <a:cs typeface="Times New Roman" panose="02020603050405020304" pitchFamily="18" charset="0"/>
            </a:endParaRP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719737149"/>
      </p:ext>
    </p:extLst>
  </p:cSld>
  <p:clrMapOvr>
    <a:masterClrMapping/>
  </p:clrMapOvr>
  <mc:AlternateContent xmlns:mc="http://schemas.openxmlformats.org/markup-compatibility/2006" xmlns:p14="http://schemas.microsoft.com/office/powerpoint/2010/main">
    <mc:Choice Requires="p14">
      <p:transition spd="slow" p14:dur="2000" advTm="12087"/>
    </mc:Choice>
    <mc:Fallback xmlns="">
      <p:transition spd="slow" advTm="12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pPr marL="452438" lvl="1" indent="-452438">
              <a:buNone/>
            </a:pPr>
            <a:r>
              <a:rPr lang="en-US" sz="2400" b="1" dirty="0"/>
              <a:t>Examples of EFD Testing Strategies Utilizing AAs</a:t>
            </a:r>
            <a:endParaRPr lang="de-DE" sz="2400" b="1" dirty="0"/>
          </a:p>
          <a:p>
            <a:pPr marL="452438" lvl="1" indent="-452438">
              <a:buNone/>
            </a:pPr>
            <a:r>
              <a:rPr lang="en-US" sz="2400" b="1" i="1" dirty="0"/>
              <a:t>Pharmaceuticals Intended to Treat </a:t>
            </a:r>
            <a:r>
              <a:rPr lang="en-US" sz="2400" b="1" i="1" u="sng" dirty="0"/>
              <a:t>Late-life Onset </a:t>
            </a:r>
            <a:r>
              <a:rPr lang="en-US" sz="2400" b="1" i="1" dirty="0"/>
              <a:t>Diseases</a:t>
            </a:r>
            <a:endParaRPr lang="de-DE" sz="2400" b="1" i="1" dirty="0"/>
          </a:p>
          <a:p>
            <a:r>
              <a:rPr lang="en-US" sz="2000" b="0" dirty="0"/>
              <a:t>For diseases diagnosed in the older population, with low incidence in reproductively capable women  </a:t>
            </a:r>
          </a:p>
          <a:p>
            <a:r>
              <a:rPr lang="en-US" sz="2000" b="0" dirty="0"/>
              <a:t>Whether an EFD assessment is warranted needs to be determined on a case-by-case basis.  </a:t>
            </a:r>
          </a:p>
          <a:p>
            <a:r>
              <a:rPr lang="en-US" sz="2000" b="0" dirty="0"/>
              <a:t>Not intended for situations where the treatment population is presumptively infertile (e.g., post-menopausal osteoporosis), for which no EFD assessment would typically be warranted. </a:t>
            </a:r>
            <a:endParaRPr lang="de-DE" sz="2000" b="0" dirty="0"/>
          </a:p>
          <a:p>
            <a:r>
              <a:rPr lang="en-US" sz="2000" dirty="0"/>
              <a:t> </a:t>
            </a:r>
            <a:r>
              <a:rPr lang="en-US" sz="2000" b="0" dirty="0"/>
              <a:t>Scenario is similar to that depicted for severely debilitating or life-threatening diseases, with the exception that the first </a:t>
            </a:r>
            <a:r>
              <a:rPr lang="en-US" sz="2000" b="0" i="1" dirty="0"/>
              <a:t>in vivo</a:t>
            </a:r>
            <a:r>
              <a:rPr lang="en-US" sz="2000" b="0" dirty="0"/>
              <a:t> assessment in the second species can be conducted as a </a:t>
            </a:r>
            <a:r>
              <a:rPr lang="en-US" sz="2000" b="0" dirty="0" err="1"/>
              <a:t>pEFD</a:t>
            </a:r>
            <a:r>
              <a:rPr lang="en-US" sz="2000" b="0" dirty="0"/>
              <a:t> study.</a:t>
            </a:r>
            <a:endParaRPr lang="de-DE" sz="2000" b="0"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262068124"/>
      </p:ext>
    </p:extLst>
  </p:cSld>
  <p:clrMapOvr>
    <a:masterClrMapping/>
  </p:clrMapOvr>
  <mc:AlternateContent xmlns:mc="http://schemas.openxmlformats.org/markup-compatibility/2006" xmlns:p14="http://schemas.microsoft.com/office/powerpoint/2010/main">
    <mc:Choice Requires="p14">
      <p:transition spd="slow" p14:dur="2000" advTm="3568"/>
    </mc:Choice>
    <mc:Fallback xmlns="">
      <p:transition spd="slow" advTm="3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Annex 2: Alternative Assays</a:t>
            </a:r>
            <a:endParaRPr lang="en-CA" sz="3200" dirty="0"/>
          </a:p>
        </p:txBody>
      </p:sp>
      <p:sp>
        <p:nvSpPr>
          <p:cNvPr id="3" name="Content Placeholder 2"/>
          <p:cNvSpPr>
            <a:spLocks noGrp="1"/>
          </p:cNvSpPr>
          <p:nvPr>
            <p:ph idx="1"/>
          </p:nvPr>
        </p:nvSpPr>
        <p:spPr>
          <a:xfrm>
            <a:off x="412304" y="2192362"/>
            <a:ext cx="9073008" cy="4273550"/>
          </a:xfrm>
        </p:spPr>
        <p:txBody>
          <a:bodyPr/>
          <a:lstStyle/>
          <a:p>
            <a:pPr marL="0" lvl="1" indent="0">
              <a:buNone/>
            </a:pPr>
            <a:r>
              <a:rPr lang="de-DE" sz="2400" b="1" dirty="0"/>
              <a:t>Reference </a:t>
            </a:r>
            <a:r>
              <a:rPr lang="de-DE" sz="2400" b="1" dirty="0" err="1"/>
              <a:t>compound</a:t>
            </a:r>
            <a:r>
              <a:rPr lang="de-DE" sz="2400" b="1" dirty="0"/>
              <a:t> </a:t>
            </a:r>
            <a:r>
              <a:rPr lang="de-DE" sz="2400" b="1" dirty="0" err="1"/>
              <a:t>list</a:t>
            </a:r>
            <a:endParaRPr lang="de-DE" sz="2400" b="1" dirty="0"/>
          </a:p>
          <a:p>
            <a:r>
              <a:rPr lang="de-DE" b="0" dirty="0" err="1"/>
              <a:t>Contains</a:t>
            </a:r>
            <a:r>
              <a:rPr lang="de-DE" b="0" dirty="0"/>
              <a:t> </a:t>
            </a:r>
            <a:r>
              <a:rPr lang="de-DE" b="0" dirty="0" err="1"/>
              <a:t>compounds</a:t>
            </a:r>
            <a:r>
              <a:rPr lang="de-DE" b="0" dirty="0"/>
              <a:t> </a:t>
            </a:r>
            <a:r>
              <a:rPr lang="de-DE" b="0" dirty="0" err="1"/>
              <a:t>that</a:t>
            </a:r>
            <a:r>
              <a:rPr lang="de-DE" b="0" dirty="0"/>
              <a:t> </a:t>
            </a:r>
            <a:r>
              <a:rPr lang="de-DE" b="0" dirty="0" err="1"/>
              <a:t>have</a:t>
            </a:r>
            <a:r>
              <a:rPr lang="de-DE" b="0" dirty="0"/>
              <a:t> </a:t>
            </a:r>
            <a:r>
              <a:rPr lang="de-DE" b="0" dirty="0" err="1"/>
              <a:t>been</a:t>
            </a:r>
            <a:r>
              <a:rPr lang="de-DE" b="0" dirty="0"/>
              <a:t> </a:t>
            </a:r>
            <a:r>
              <a:rPr lang="de-DE" b="0" dirty="0" err="1"/>
              <a:t>shown</a:t>
            </a:r>
            <a:r>
              <a:rPr lang="de-DE" b="0" dirty="0"/>
              <a:t> </a:t>
            </a:r>
            <a:r>
              <a:rPr lang="de-DE" b="0" dirty="0" err="1"/>
              <a:t>to</a:t>
            </a:r>
            <a:r>
              <a:rPr lang="de-DE" b="0" dirty="0"/>
              <a:t> </a:t>
            </a:r>
            <a:r>
              <a:rPr lang="de-DE" b="0" dirty="0" err="1"/>
              <a:t>induce</a:t>
            </a:r>
            <a:r>
              <a:rPr lang="de-DE" b="0" dirty="0"/>
              <a:t> MEFL in </a:t>
            </a:r>
            <a:r>
              <a:rPr lang="de-DE" b="0" dirty="0" err="1"/>
              <a:t>nonclinical</a:t>
            </a:r>
            <a:r>
              <a:rPr lang="de-DE" b="0" dirty="0"/>
              <a:t> </a:t>
            </a:r>
            <a:r>
              <a:rPr lang="de-DE" b="0" dirty="0" err="1"/>
              <a:t>studies</a:t>
            </a:r>
            <a:r>
              <a:rPr lang="de-DE" b="0" dirty="0"/>
              <a:t> </a:t>
            </a:r>
            <a:r>
              <a:rPr lang="de-DE" b="0" dirty="0" err="1"/>
              <a:t>and</a:t>
            </a:r>
            <a:r>
              <a:rPr lang="de-DE" b="0" dirty="0"/>
              <a:t> / </a:t>
            </a:r>
            <a:r>
              <a:rPr lang="de-DE" b="0" dirty="0" err="1"/>
              <a:t>or</a:t>
            </a:r>
            <a:r>
              <a:rPr lang="de-DE" b="0" dirty="0"/>
              <a:t> </a:t>
            </a:r>
            <a:r>
              <a:rPr lang="de-DE" b="0" dirty="0" err="1"/>
              <a:t>humans</a:t>
            </a:r>
            <a:r>
              <a:rPr lang="de-DE" b="0" dirty="0"/>
              <a:t> </a:t>
            </a:r>
          </a:p>
          <a:p>
            <a:r>
              <a:rPr lang="en-US" b="0" dirty="0"/>
              <a:t>Only findings of MEFL were recognized for NOAEL and LOAEL determinations. </a:t>
            </a:r>
          </a:p>
          <a:p>
            <a:pPr marL="452438" lvl="1" indent="0">
              <a:buNone/>
            </a:pPr>
            <a:r>
              <a:rPr lang="en-US" b="0" dirty="0"/>
              <a:t>reversible or minor manifestations of developmental toxicity were not used for this assessment. </a:t>
            </a:r>
          </a:p>
          <a:p>
            <a:r>
              <a:rPr lang="en-US" b="0" dirty="0"/>
              <a:t>The compounds in this list as well as others can be used to support qualification of an alternative assay or battery of </a:t>
            </a:r>
            <a:r>
              <a:rPr lang="en-US" b="0" dirty="0" smtClean="0"/>
              <a:t>assays.</a:t>
            </a:r>
            <a:endParaRPr lang="en-US" b="0" dirty="0"/>
          </a:p>
          <a:p>
            <a:r>
              <a:rPr lang="en-US" b="0" dirty="0"/>
              <a:t>Negative controls </a:t>
            </a:r>
            <a:r>
              <a:rPr lang="en-US" b="0" dirty="0" smtClean="0"/>
              <a:t>are required </a:t>
            </a:r>
            <a:r>
              <a:rPr lang="en-US" b="0" dirty="0"/>
              <a:t>to assess assay </a:t>
            </a:r>
            <a:r>
              <a:rPr lang="en-US" b="0" dirty="0" smtClean="0"/>
              <a:t>specificity.</a:t>
            </a:r>
            <a:endParaRPr lang="en-US" b="0" dirty="0"/>
          </a:p>
          <a:p>
            <a:pPr marL="0" indent="0">
              <a:buNone/>
            </a:pPr>
            <a:endParaRPr lang="de-DE" b="0"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447279091"/>
      </p:ext>
    </p:extLst>
  </p:cSld>
  <p:clrMapOvr>
    <a:masterClrMapping/>
  </p:clrMapOvr>
  <mc:AlternateContent xmlns:mc="http://schemas.openxmlformats.org/markup-compatibility/2006" xmlns:p14="http://schemas.microsoft.com/office/powerpoint/2010/main">
    <mc:Choice Requires="p14">
      <p:transition spd="slow" p14:dur="2000" advTm="3055"/>
    </mc:Choice>
    <mc:Fallback xmlns="">
      <p:transition spd="slow" advTm="3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Summary of Guideline Content</a:t>
            </a:r>
          </a:p>
        </p:txBody>
      </p:sp>
      <p:sp>
        <p:nvSpPr>
          <p:cNvPr id="3" name="Content Placeholder 2"/>
          <p:cNvSpPr>
            <a:spLocks noGrp="1"/>
          </p:cNvSpPr>
          <p:nvPr>
            <p:ph idx="1"/>
          </p:nvPr>
        </p:nvSpPr>
        <p:spPr/>
        <p:txBody>
          <a:bodyPr/>
          <a:lstStyle/>
          <a:p>
            <a:pPr marL="0" indent="0">
              <a:buNone/>
            </a:pPr>
            <a:r>
              <a:rPr lang="en-US" dirty="0"/>
              <a:t>This revision R3 of ICH S5 </a:t>
            </a:r>
          </a:p>
          <a:p>
            <a:pPr marL="342900" indent="-342900">
              <a:buFont typeface="Arial" panose="020B0604020202020204" pitchFamily="34" charset="0"/>
              <a:buChar char="•"/>
            </a:pPr>
            <a:r>
              <a:rPr lang="en-GB" b="0" dirty="0"/>
              <a:t>Provides a focus on application to human risk </a:t>
            </a:r>
            <a:r>
              <a:rPr lang="en-GB" b="0" dirty="0" smtClean="0"/>
              <a:t>assessment.</a:t>
            </a:r>
            <a:endParaRPr lang="en-GB" b="0" dirty="0"/>
          </a:p>
          <a:p>
            <a:pPr marL="342900" indent="-342900">
              <a:buFont typeface="Arial" panose="020B0604020202020204" pitchFamily="34" charset="0"/>
              <a:buChar char="•"/>
            </a:pPr>
            <a:r>
              <a:rPr lang="en-GB" b="0" dirty="0"/>
              <a:t>Offers additional dose selection </a:t>
            </a:r>
            <a:r>
              <a:rPr lang="en-GB" b="0" dirty="0" smtClean="0"/>
              <a:t>endpoints.</a:t>
            </a:r>
            <a:endParaRPr lang="en-GB" b="0" dirty="0"/>
          </a:p>
          <a:p>
            <a:pPr marL="342900" indent="-342900">
              <a:buFont typeface="Arial" panose="020B0604020202020204" pitchFamily="34" charset="0"/>
              <a:buChar char="•"/>
            </a:pPr>
            <a:r>
              <a:rPr lang="en-GB" b="0" dirty="0"/>
              <a:t>Emphasizes the use of existing </a:t>
            </a:r>
            <a:r>
              <a:rPr lang="en-GB" b="0" dirty="0" smtClean="0"/>
              <a:t>data.</a:t>
            </a:r>
            <a:endParaRPr lang="en-GB" b="0" dirty="0"/>
          </a:p>
          <a:p>
            <a:pPr marL="342900" indent="-342900">
              <a:buFont typeface="Arial" panose="020B0604020202020204" pitchFamily="34" charset="0"/>
              <a:buChar char="•"/>
            </a:pPr>
            <a:r>
              <a:rPr lang="en-GB" b="0" dirty="0"/>
              <a:t>Describes integrated testing strategies for assessing DART, including for </a:t>
            </a:r>
            <a:r>
              <a:rPr lang="en-GB" b="0" dirty="0" smtClean="0"/>
              <a:t>biologics.</a:t>
            </a:r>
            <a:endParaRPr lang="en-GB" b="0" dirty="0"/>
          </a:p>
          <a:p>
            <a:pPr marL="342900" indent="-342900">
              <a:buFont typeface="Arial" panose="020B0604020202020204" pitchFamily="34" charset="0"/>
              <a:buChar char="•"/>
            </a:pPr>
            <a:r>
              <a:rPr lang="en-GB" b="0" dirty="0"/>
              <a:t>Outlines guidance on qualification of alternative assays for use in risk assessment for regulatory </a:t>
            </a:r>
            <a:r>
              <a:rPr lang="en-GB" b="0" dirty="0" smtClean="0"/>
              <a:t>purposes.</a:t>
            </a:r>
            <a:endParaRPr lang="en-GB" b="0" dirty="0"/>
          </a:p>
          <a:p>
            <a:pPr marL="0" indent="0">
              <a:buNone/>
            </a:pPr>
            <a:endParaRPr lang="en-GB" b="0"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741644527"/>
      </p:ext>
    </p:extLst>
  </p:cSld>
  <p:clrMapOvr>
    <a:masterClrMapping/>
  </p:clrMapOvr>
  <mc:AlternateContent xmlns:mc="http://schemas.openxmlformats.org/markup-compatibility/2006" xmlns:p14="http://schemas.microsoft.com/office/powerpoint/2010/main">
    <mc:Choice Requires="p14">
      <p:transition spd="slow" p14:dur="2000" advTm="33145"/>
    </mc:Choice>
    <mc:Fallback xmlns="">
      <p:transition spd="slow" advTm="33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D1223-6DF4-40E5-AAE9-E857A662203D}"/>
              </a:ext>
            </a:extLst>
          </p:cNvPr>
          <p:cNvSpPr>
            <a:spLocks noGrp="1"/>
          </p:cNvSpPr>
          <p:nvPr>
            <p:ph type="title"/>
          </p:nvPr>
        </p:nvSpPr>
        <p:spPr/>
        <p:txBody>
          <a:bodyPr/>
          <a:lstStyle/>
          <a:p>
            <a:r>
              <a:rPr lang="en-US" dirty="0"/>
              <a:t>Considerations</a:t>
            </a:r>
          </a:p>
        </p:txBody>
      </p:sp>
      <p:sp>
        <p:nvSpPr>
          <p:cNvPr id="3" name="Content Placeholder 2">
            <a:extLst>
              <a:ext uri="{FF2B5EF4-FFF2-40B4-BE49-F238E27FC236}">
                <a16:creationId xmlns:a16="http://schemas.microsoft.com/office/drawing/2014/main" id="{C01311F0-B5CA-4DF2-B436-28DA6BF95DB7}"/>
              </a:ext>
            </a:extLst>
          </p:cNvPr>
          <p:cNvSpPr>
            <a:spLocks noGrp="1"/>
          </p:cNvSpPr>
          <p:nvPr>
            <p:ph idx="1"/>
          </p:nvPr>
        </p:nvSpPr>
        <p:spPr/>
        <p:txBody>
          <a:bodyPr/>
          <a:lstStyle/>
          <a:p>
            <a:r>
              <a:rPr lang="en-US" dirty="0"/>
              <a:t>In the interest of 3Rs the experimental strategy should minimize the use of animals, while not diminishing the overall human risk assessment. </a:t>
            </a:r>
            <a:endParaRPr lang="de-DE" dirty="0"/>
          </a:p>
          <a:p>
            <a:r>
              <a:rPr lang="en-CA" dirty="0"/>
              <a:t>The revised guideline should be read in conjunction with ICH M3, </a:t>
            </a:r>
            <a:r>
              <a:rPr lang="en-US" dirty="0"/>
              <a:t>ICH M3 Q&amp;A,</a:t>
            </a:r>
            <a:r>
              <a:rPr lang="en-CA" dirty="0"/>
              <a:t> ICH S6 as well as ICH S9.</a:t>
            </a:r>
          </a:p>
          <a:p>
            <a:pPr marL="0" indent="0">
              <a:buNone/>
            </a:pPr>
            <a:endParaRPr lang="en-US" dirty="0"/>
          </a:p>
          <a:p>
            <a:endParaRPr lang="en-US" dirty="0"/>
          </a:p>
        </p:txBody>
      </p:sp>
      <p:sp>
        <p:nvSpPr>
          <p:cNvPr id="5" name="Content Placeholder 4">
            <a:extLst>
              <a:ext uri="{FF2B5EF4-FFF2-40B4-BE49-F238E27FC236}">
                <a16:creationId xmlns:a16="http://schemas.microsoft.com/office/drawing/2014/main" id="{9B650403-5CD1-416A-B3EA-A56106B5ECA1}"/>
              </a:ext>
            </a:extLst>
          </p:cNvPr>
          <p:cNvSpPr>
            <a:spLocks noGrp="1"/>
          </p:cNvSpPr>
          <p:nvPr>
            <p:ph sz="quarter" idx="13"/>
          </p:nvPr>
        </p:nvSpPr>
        <p:spPr/>
        <p:txBody>
          <a:bodyPr/>
          <a:lstStyle/>
          <a:p>
            <a:r>
              <a:rPr lang="en-CA" dirty="0"/>
              <a:t>ICH S5(R3) – Step 4</a:t>
            </a:r>
            <a:endParaRPr lang="en-GB"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4056787190"/>
      </p:ext>
    </p:extLst>
  </p:cSld>
  <p:clrMapOvr>
    <a:masterClrMapping/>
  </p:clrMapOvr>
  <mc:AlternateContent xmlns:mc="http://schemas.openxmlformats.org/markup-compatibility/2006" xmlns:p14="http://schemas.microsoft.com/office/powerpoint/2010/main">
    <mc:Choice Requires="p14">
      <p:transition spd="slow" p14:dur="2000" advTm="28611"/>
    </mc:Choice>
    <mc:Fallback xmlns="">
      <p:transition spd="slow" advTm="286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noProof="0" dirty="0"/>
              <a:t>Guidelines for Implementation</a:t>
            </a:r>
          </a:p>
        </p:txBody>
      </p:sp>
      <p:sp>
        <p:nvSpPr>
          <p:cNvPr id="3" name="Content Placeholder 2"/>
          <p:cNvSpPr>
            <a:spLocks noGrp="1"/>
          </p:cNvSpPr>
          <p:nvPr>
            <p:ph idx="1"/>
          </p:nvPr>
        </p:nvSpPr>
        <p:spPr/>
        <p:txBody>
          <a:bodyPr/>
          <a:lstStyle/>
          <a:p>
            <a:r>
              <a:rPr lang="en-US" dirty="0"/>
              <a:t>With the implementation of Annex 1 (</a:t>
            </a:r>
            <a:r>
              <a:rPr lang="en-US" i="1" dirty="0"/>
              <a:t>In vivo</a:t>
            </a:r>
            <a:r>
              <a:rPr lang="en-US" dirty="0"/>
              <a:t> study designs) and 2 (Alternative Assays) of the </a:t>
            </a:r>
            <a:r>
              <a:rPr lang="en-US" dirty="0" smtClean="0"/>
              <a:t>guideline, </a:t>
            </a:r>
            <a:r>
              <a:rPr lang="en-US" dirty="0"/>
              <a:t>it is anticipated that industry </a:t>
            </a:r>
            <a:r>
              <a:rPr lang="en-US" dirty="0" smtClean="0"/>
              <a:t>will generate </a:t>
            </a:r>
            <a:r>
              <a:rPr lang="en-US" dirty="0"/>
              <a:t>and submit more results from combined </a:t>
            </a:r>
            <a:r>
              <a:rPr lang="en-US" i="1" dirty="0"/>
              <a:t>in vivo </a:t>
            </a:r>
            <a:r>
              <a:rPr lang="en-US" dirty="0"/>
              <a:t>reproductive toxicity studies as well as outcomes from qualified alternative assays. </a:t>
            </a:r>
          </a:p>
          <a:p>
            <a:r>
              <a:rPr lang="en-US" dirty="0"/>
              <a:t>This presents a driver for increasing regulatory experience on their applicability, and hence the potential for harmonization will increase. </a:t>
            </a:r>
          </a:p>
          <a:p>
            <a:endParaRPr lang="en-US" dirty="0"/>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1165618149"/>
      </p:ext>
    </p:extLst>
  </p:cSld>
  <p:clrMapOvr>
    <a:masterClrMapping/>
  </p:clrMapOvr>
  <mc:AlternateContent xmlns:mc="http://schemas.openxmlformats.org/markup-compatibility/2006" xmlns:p14="http://schemas.microsoft.com/office/powerpoint/2010/main">
    <mc:Choice Requires="p14">
      <p:transition spd="slow" p14:dur="2000" advTm="34079"/>
    </mc:Choice>
    <mc:Fallback xmlns="">
      <p:transition spd="slow" advTm="34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0336" y="2120354"/>
            <a:ext cx="8280400" cy="4273550"/>
          </a:xfrm>
        </p:spPr>
        <p:txBody>
          <a:bodyPr/>
          <a:lstStyle/>
          <a:p>
            <a:pPr marL="342900" indent="-342900">
              <a:buFont typeface="Arial" panose="020B0604020202020204" pitchFamily="34" charset="0"/>
              <a:buChar char="•"/>
            </a:pPr>
            <a:r>
              <a:rPr lang="en-CA" dirty="0" smtClean="0"/>
              <a:t>For designing DART studies, a</a:t>
            </a:r>
            <a:r>
              <a:rPr lang="en-US" dirty="0" err="1"/>
              <a:t>ll</a:t>
            </a:r>
            <a:r>
              <a:rPr lang="en-US" dirty="0"/>
              <a:t> available pharmacological, </a:t>
            </a:r>
            <a:r>
              <a:rPr lang="en-US" dirty="0" err="1"/>
              <a:t>toxicokinetic</a:t>
            </a:r>
            <a:r>
              <a:rPr lang="en-US" dirty="0"/>
              <a:t>, and toxicological data for the pharmaceutical should be considered in determining which study design(s) should be used.</a:t>
            </a:r>
          </a:p>
          <a:p>
            <a:pPr marL="342900" indent="-342900">
              <a:buFont typeface="Arial" panose="020B0604020202020204" pitchFamily="34" charset="0"/>
              <a:buChar char="•"/>
            </a:pPr>
            <a:r>
              <a:rPr lang="en-US" dirty="0"/>
              <a:t>ICH S5(R3) strengthens the role of </a:t>
            </a:r>
            <a:r>
              <a:rPr lang="en-US" dirty="0" smtClean="0"/>
              <a:t>3Rs.</a:t>
            </a:r>
            <a:endParaRPr lang="en-US" dirty="0"/>
          </a:p>
          <a:p>
            <a:pPr marL="342900" indent="-342900">
              <a:buFont typeface="Arial" panose="020B0604020202020204" pitchFamily="34" charset="0"/>
              <a:buChar char="•"/>
            </a:pPr>
            <a:r>
              <a:rPr lang="en-US" dirty="0"/>
              <a:t>ICH S5(R3) promotes novel testing paradigms for combined </a:t>
            </a:r>
            <a:r>
              <a:rPr lang="en-US" i="1" dirty="0"/>
              <a:t>in vivo </a:t>
            </a:r>
            <a:r>
              <a:rPr lang="en-US" dirty="0"/>
              <a:t>reproductive toxicity studies and alternative assays.</a:t>
            </a:r>
          </a:p>
          <a:p>
            <a:pPr marL="0" indent="0">
              <a:buNone/>
            </a:pPr>
            <a:endParaRPr lang="en-US" dirty="0"/>
          </a:p>
        </p:txBody>
      </p:sp>
      <p:sp>
        <p:nvSpPr>
          <p:cNvPr id="2" name="Title 1"/>
          <p:cNvSpPr>
            <a:spLocks noGrp="1"/>
          </p:cNvSpPr>
          <p:nvPr>
            <p:ph type="title"/>
          </p:nvPr>
        </p:nvSpPr>
        <p:spPr/>
        <p:txBody>
          <a:bodyPr/>
          <a:lstStyle/>
          <a:p>
            <a:r>
              <a:rPr lang="en-US" sz="3200" noProof="0" dirty="0"/>
              <a:t>Conclusions</a:t>
            </a:r>
          </a:p>
        </p:txBody>
      </p:sp>
      <p:sp>
        <p:nvSpPr>
          <p:cNvPr id="4" name="Content Placeholder 3"/>
          <p:cNvSpPr>
            <a:spLocks noGrp="1"/>
          </p:cNvSpPr>
          <p:nvPr>
            <p:ph sz="quarter" idx="13"/>
          </p:nvPr>
        </p:nvSpPr>
        <p:spPr/>
        <p:txBody>
          <a:bodyPr/>
          <a:lstStyle/>
          <a:p>
            <a:r>
              <a:rPr lang="en-CA" dirty="0"/>
              <a:t>ICH S5(R3) – Step 4</a:t>
            </a:r>
            <a:endParaRPr lang="en-GB" dirty="0"/>
          </a:p>
        </p:txBody>
      </p:sp>
      <p:sp>
        <p:nvSpPr>
          <p:cNvPr id="6" name="TextBox 4"/>
          <p:cNvSpPr txBox="1"/>
          <p:nvPr/>
        </p:nvSpPr>
        <p:spPr>
          <a:xfrm>
            <a:off x="2947988" y="6372225"/>
            <a:ext cx="5715000" cy="436563"/>
          </a:xfrm>
          <a:prstGeom prst="rect">
            <a:avLst/>
          </a:prstGeom>
          <a:noFill/>
        </p:spPr>
        <p:txBody>
          <a:bodyPr>
            <a:spAutoFit/>
          </a:bodyPr>
          <a:lstStyle/>
          <a:p>
            <a:pPr>
              <a:defRPr/>
            </a:pPr>
            <a:r>
              <a:rPr lang="en-US" sz="1200" b="0" dirty="0">
                <a:solidFill>
                  <a:schemeClr val="bg2">
                    <a:lumMod val="75000"/>
                  </a:schemeClr>
                </a:solidFill>
                <a:latin typeface="Candara" pitchFamily="34" charset="0"/>
              </a:rPr>
              <a:t>International Council for </a:t>
            </a:r>
            <a:r>
              <a:rPr lang="en-US" sz="1200" b="0" dirty="0" err="1">
                <a:solidFill>
                  <a:schemeClr val="bg2">
                    <a:lumMod val="75000"/>
                  </a:schemeClr>
                </a:solidFill>
                <a:latin typeface="Candara" pitchFamily="34" charset="0"/>
              </a:rPr>
              <a:t>Harmonisation</a:t>
            </a:r>
            <a:r>
              <a:rPr lang="en-US" sz="1200" b="0" dirty="0">
                <a:solidFill>
                  <a:schemeClr val="bg2">
                    <a:lumMod val="75000"/>
                  </a:schemeClr>
                </a:solidFill>
                <a:latin typeface="Candara" pitchFamily="34" charset="0"/>
              </a:rPr>
              <a:t> of Technical Requirements</a:t>
            </a:r>
          </a:p>
          <a:p>
            <a:pPr>
              <a:defRPr/>
            </a:pPr>
            <a:r>
              <a:rPr lang="en-US" sz="1200" b="0" dirty="0">
                <a:solidFill>
                  <a:schemeClr val="bg2">
                    <a:lumMod val="75000"/>
                  </a:schemeClr>
                </a:solidFill>
                <a:latin typeface="Candara" pitchFamily="34" charset="0"/>
              </a:rPr>
              <a:t>for Pharmaceuticals for Human Use</a:t>
            </a:r>
            <a:endParaRPr lang="ru-RU" sz="1200" b="0" dirty="0">
              <a:solidFill>
                <a:schemeClr val="bg2">
                  <a:lumMod val="75000"/>
                </a:schemeClr>
              </a:solidFill>
              <a:latin typeface="Candara" pitchFamily="34" charset="0"/>
            </a:endParaRP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853389997"/>
      </p:ext>
    </p:extLst>
  </p:cSld>
  <p:clrMapOvr>
    <a:masterClrMapping/>
  </p:clrMapOvr>
  <mc:AlternateContent xmlns:mc="http://schemas.openxmlformats.org/markup-compatibility/2006" xmlns:p14="http://schemas.microsoft.com/office/powerpoint/2010/main">
    <mc:Choice Requires="p14">
      <p:transition spd="slow" p14:dur="2000" advTm="35588"/>
    </mc:Choice>
    <mc:Fallback xmlns="">
      <p:transition spd="slow" advTm="35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Contact</a:t>
            </a:r>
          </a:p>
        </p:txBody>
      </p:sp>
      <p:sp>
        <p:nvSpPr>
          <p:cNvPr id="3" name="Content Placeholder 2"/>
          <p:cNvSpPr>
            <a:spLocks noGrp="1"/>
          </p:cNvSpPr>
          <p:nvPr>
            <p:ph idx="1"/>
          </p:nvPr>
        </p:nvSpPr>
        <p:spPr/>
        <p:txBody>
          <a:bodyPr/>
          <a:lstStyle/>
          <a:p>
            <a:r>
              <a:rPr lang="en-CA" dirty="0"/>
              <a:t>For any questions please contact the ICH Secretariat: </a:t>
            </a:r>
          </a:p>
          <a:p>
            <a:endParaRPr lang="en-CA" dirty="0"/>
          </a:p>
          <a:p>
            <a:pPr marL="0" indent="0" algn="ctr">
              <a:buNone/>
            </a:pPr>
            <a:r>
              <a:rPr lang="en-CA" dirty="0">
                <a:solidFill>
                  <a:srgbClr val="0000FF"/>
                </a:solidFill>
              </a:rPr>
              <a:t>admin@ich.org </a:t>
            </a:r>
            <a:r>
              <a:rPr lang="en-CA" dirty="0"/>
              <a:t> </a:t>
            </a:r>
            <a:r>
              <a:rPr lang="en-CA" dirty="0">
                <a:solidFill>
                  <a:srgbClr val="0000FF"/>
                </a:solidFill>
              </a:rPr>
              <a:t> </a:t>
            </a:r>
          </a:p>
        </p:txBody>
      </p:sp>
      <p:sp>
        <p:nvSpPr>
          <p:cNvPr id="4" name="Content Placeholder 3"/>
          <p:cNvSpPr>
            <a:spLocks noGrp="1"/>
          </p:cNvSpPr>
          <p:nvPr>
            <p:ph sz="quarter" idx="13"/>
          </p:nvPr>
        </p:nvSpPr>
        <p:spPr/>
        <p:txBody>
          <a:bodyPr/>
          <a:lstStyle/>
          <a:p>
            <a:r>
              <a:rPr lang="en-CA" dirty="0"/>
              <a:t>ICH S5(R3) – Step 4</a:t>
            </a:r>
            <a:endParaRPr lang="en-GB"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28100" y="6489700"/>
            <a:ext cx="609600" cy="609600"/>
          </a:xfrm>
          <a:prstGeom prst="rect">
            <a:avLst/>
          </a:prstGeom>
        </p:spPr>
      </p:pic>
    </p:spTree>
    <p:extLst>
      <p:ext uri="{BB962C8B-B14F-4D97-AF65-F5344CB8AC3E}">
        <p14:creationId xmlns:p14="http://schemas.microsoft.com/office/powerpoint/2010/main" val="2320387541"/>
      </p:ext>
    </p:extLst>
  </p:cSld>
  <p:clrMapOvr>
    <a:masterClrMapping/>
  </p:clrMapOvr>
  <mc:AlternateContent xmlns:mc="http://schemas.openxmlformats.org/markup-compatibility/2006" xmlns:p14="http://schemas.microsoft.com/office/powerpoint/2010/main">
    <mc:Choice Requires="p14">
      <p:transition spd="slow" p14:dur="2000" advTm="24067"/>
    </mc:Choice>
    <mc:Fallback xmlns="">
      <p:transition spd="slow" advTm="24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Master slide 1">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ICH">
      <a:majorFont>
        <a:latin typeface="Candara"/>
        <a:ea typeface=""/>
        <a:cs typeface="Lucida Sans Unicode"/>
      </a:majorFont>
      <a:minorFont>
        <a:latin typeface="Arial"/>
        <a:ea typefac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5200" b="1"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5200" b="1" i="0" u="none" strike="noStrike" cap="none" normalizeH="0" baseline="0" smtClean="0">
            <a:ln>
              <a:noFill/>
            </a:ln>
            <a:solidFill>
              <a:schemeClr val="bg1"/>
            </a:solidFill>
            <a:effectLst/>
            <a:latin typeface="Arial" charset="0"/>
            <a:cs typeface="Lucida Sans Unicode" charset="0"/>
          </a:defRPr>
        </a:defPPr>
      </a:lstStyle>
    </a:lnDef>
    <a:txDef>
      <a:spPr bwMode="auto">
        <a:noFill/>
        <a:ln w="9525">
          <a:noFill/>
          <a:round/>
          <a:headEnd/>
          <a:tailEnd/>
        </a:ln>
      </a:spPr>
      <a:bodyPr lIns="90000" tIns="92880" rIns="90000" bIns="45000"/>
      <a:lstStyle>
        <a:defPPr>
          <a:lnSpc>
            <a:spcPct val="81000"/>
          </a:lnSpc>
          <a:tabLst>
            <a:tab pos="723900" algn="l"/>
            <a:tab pos="1447800" algn="l"/>
            <a:tab pos="2171700" algn="l"/>
            <a:tab pos="2895600" algn="l"/>
            <a:tab pos="3619500" algn="l"/>
            <a:tab pos="4343400" algn="l"/>
            <a:tab pos="5067300" algn="l"/>
            <a:tab pos="5791200" algn="l"/>
          </a:tabLst>
          <a:defRPr sz="2000" dirty="0">
            <a:solidFill>
              <a:srgbClr val="4C4C4C"/>
            </a:solidFill>
            <a:latin typeface="Candara" pitchFamily="32" charset="0"/>
          </a:defRPr>
        </a:defPPr>
      </a:lstStyle>
    </a:tx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82ad3a63-90ad-4a46-a3cb-757f4658e205" origin="userSelected">
  <element uid="03e9b10b-a1f9-4a88-9630-476473f62285" value=""/>
  <element uid="7349a702-6462-4442-88eb-c64cd513835c" value=""/>
  <element uid="8490d18d-1e1f-4ae2-adbe-3f6683173bee" value=""/>
</sisl>
</file>

<file path=customXml/itemProps1.xml><?xml version="1.0" encoding="utf-8"?>
<ds:datastoreItem xmlns:ds="http://schemas.openxmlformats.org/officeDocument/2006/customXml" ds:itemID="{DB82AEE9-009E-45C5-A022-64287EE2C5A9}">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0</TotalTime>
  <Words>5226</Words>
  <Application>Microsoft Office PowerPoint</Application>
  <PresentationFormat>Custom</PresentationFormat>
  <Paragraphs>513</Paragraphs>
  <Slides>60</Slides>
  <Notes>60</Notes>
  <HiddenSlides>0</HiddenSlides>
  <MMClips>60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Candara</vt:lpstr>
      <vt:lpstr>Lucida Sans Unicode</vt:lpstr>
      <vt:lpstr>Symbol</vt:lpstr>
      <vt:lpstr>Times New Roman</vt:lpstr>
      <vt:lpstr>Wingdings</vt:lpstr>
      <vt:lpstr>Master slide 1</vt:lpstr>
      <vt:lpstr>This presentation was prepared  by the ICH S5(R3) EWG  and is presented by  Dr. Guenter Waxenecker (EC, Europe) Rapporteur</vt:lpstr>
      <vt:lpstr>PowerPoint Presentation</vt:lpstr>
      <vt:lpstr>Legal Notice</vt:lpstr>
      <vt:lpstr>Background</vt:lpstr>
      <vt:lpstr>Key Principles 1/2</vt:lpstr>
      <vt:lpstr>Key Principles 2/2</vt:lpstr>
      <vt:lpstr>Guideline Objectives</vt:lpstr>
      <vt:lpstr>Scope of the Guideline</vt:lpstr>
      <vt:lpstr>Table of Contents </vt:lpstr>
      <vt:lpstr>General Considerations on Reproductive Toxicity Assessment 1/7</vt:lpstr>
      <vt:lpstr>General Considerations on Reproductive Toxicity Assessment 2/7</vt:lpstr>
      <vt:lpstr>General Considerations on Reproductive Toxicity Assessment 3/7</vt:lpstr>
      <vt:lpstr>General Considerations on Reproductive Toxicity Assessment 4/7</vt:lpstr>
      <vt:lpstr>General Considerations on Reproductive Toxicity Assessment 5/7</vt:lpstr>
      <vt:lpstr>General Considerations on Reproductive Toxicity Assessment 6/7</vt:lpstr>
      <vt:lpstr>General Considerations on Reproductive Toxicity Assessment 7/7</vt:lpstr>
      <vt:lpstr>Design and Evaluation of in vivo Mammalian Studies 1/10 </vt:lpstr>
      <vt:lpstr>Design and Evaluation of in vivo Mammalian Studies 2/10</vt:lpstr>
      <vt:lpstr>Design and Evaluation of in vivo Mammalian Studies 3/10</vt:lpstr>
      <vt:lpstr>Design and Evaluation of in vivo Mammalian Studies 4/10</vt:lpstr>
      <vt:lpstr>Design and Evaluation of in vivo Mammalian Studies 5/10</vt:lpstr>
      <vt:lpstr>Design and Evaluation of in vivo Mammalian Studies 6/10</vt:lpstr>
      <vt:lpstr>Design and Evaluation of in vivo Mammalian Studies 7/10</vt:lpstr>
      <vt:lpstr>Design and Evaluation of in vivo Mammalian Studies 8/10</vt:lpstr>
      <vt:lpstr>Design and Evaluation of in vivo Mammalian Studies 9/10</vt:lpstr>
      <vt:lpstr>Design and Evaluation of in vivo Mammalian Studies 10/10</vt:lpstr>
      <vt:lpstr>Test System Selection 1/5 </vt:lpstr>
      <vt:lpstr>Test System Selection 2/5 </vt:lpstr>
      <vt:lpstr>Test System Selection 3/5 </vt:lpstr>
      <vt:lpstr>Test System Selection 4/5 </vt:lpstr>
      <vt:lpstr>Test System Selection 5/5 </vt:lpstr>
      <vt:lpstr>Dose Level Selection, Route of Administration and Schedule 1/7</vt:lpstr>
      <vt:lpstr>Dose Level Selection, Route of Administration and Schedule 2/7</vt:lpstr>
      <vt:lpstr>Dose Level Selection, Route of Administration and Schedule 3/7</vt:lpstr>
      <vt:lpstr>Dose Level Selection, Route of Administration and Schedule 4/7</vt:lpstr>
      <vt:lpstr>Dose Level Selection, Route of Administration and Schedule 5/7</vt:lpstr>
      <vt:lpstr>Dose Level Selection, Route of Administration and Schedule 6/7</vt:lpstr>
      <vt:lpstr>Dose Level Selection, Route of Administration and Schedule 7/7</vt:lpstr>
      <vt:lpstr>Possible Combination Study Designs in Rodents</vt:lpstr>
      <vt:lpstr>Data Reporting </vt:lpstr>
      <vt:lpstr>Statistics</vt:lpstr>
      <vt:lpstr>Principles of Risk Assessment</vt:lpstr>
      <vt:lpstr>Principles of Risk Assessment</vt:lpstr>
      <vt:lpstr>Annex 1: In vivo Study Designs </vt:lpstr>
      <vt:lpstr>Annex 1: In vivo Study Designs </vt:lpstr>
      <vt:lpstr>Annex 2: Alternative Assays</vt:lpstr>
      <vt:lpstr>Annex 2: Alternative Assays</vt:lpstr>
      <vt:lpstr>Annex 2: Alternative Assays</vt:lpstr>
      <vt:lpstr>Annex 2: Alternative Assays</vt:lpstr>
      <vt:lpstr>Annex 2: Alternative Assays</vt:lpstr>
      <vt:lpstr>PowerPoint Presentation</vt:lpstr>
      <vt:lpstr>PowerPoint Presentation</vt:lpstr>
      <vt:lpstr>Annex 2: Alternative Assays</vt:lpstr>
      <vt:lpstr>Annex 2: Alternative Assays</vt:lpstr>
      <vt:lpstr>Annex 2: Alternative Assays</vt:lpstr>
      <vt:lpstr>Summary of Guideline Content</vt:lpstr>
      <vt:lpstr>Considerations</vt:lpstr>
      <vt:lpstr>Guidelines for Implementation</vt:lpstr>
      <vt:lpstr>Conclusions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keywords>*$%PUB-*$%GenBus</cp:keywords>
  <cp:lastModifiedBy/>
  <cp:revision>1</cp:revision>
  <dcterms:created xsi:type="dcterms:W3CDTF">2014-03-14T15:48:35Z</dcterms:created>
  <dcterms:modified xsi:type="dcterms:W3CDTF">2020-06-30T10:58:50Z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1a11d022-f45c-427f-ae3e-b1287324ed10</vt:lpwstr>
  </property>
  <property fmtid="{D5CDD505-2E9C-101B-9397-08002B2CF9AE}" pid="3" name="bjSaver">
    <vt:lpwstr>K2lXJiQZkIPzF1pafRLb6foVNfjPHFyc</vt:lpwstr>
  </property>
  <property fmtid="{D5CDD505-2E9C-101B-9397-08002B2CF9AE}" pid="4" name="bjDocumentLabelXML">
    <vt:lpwstr>&lt;?xml version="1.0" encoding="us-ascii"?&gt;&lt;sisl xmlns:xsi="http://www.w3.org/2001/XMLSchema-instance" xmlns:xsd="http://www.w3.org/2001/XMLSchema" sislVersion="0" policy="82ad3a63-90ad-4a46-a3cb-757f4658e205" origin="userSelected" xmlns="http://www.boldonj</vt:lpwstr>
  </property>
  <property fmtid="{D5CDD505-2E9C-101B-9397-08002B2CF9AE}" pid="5" name="bjDocumentLabelXML-0">
    <vt:lpwstr>ames.com/2008/01/sie/internal/label"&gt;&lt;element uid="03e9b10b-a1f9-4a88-9630-476473f62285" value="" /&gt;&lt;element uid="7349a702-6462-4442-88eb-c64cd513835c" value="" /&gt;&lt;element uid="8490d18d-1e1f-4ae2-adbe-3f6683173bee" value="" /&gt;&lt;/sisl&gt;</vt:lpwstr>
  </property>
  <property fmtid="{D5CDD505-2E9C-101B-9397-08002B2CF9AE}" pid="6" name="bjDocumentSecurityLabel">
    <vt:lpwstr>Public - General Business</vt:lpwstr>
  </property>
  <property fmtid="{D5CDD505-2E9C-101B-9397-08002B2CF9AE}" pid="7" name="_MarkAsFinal">
    <vt:bool>true</vt:bool>
  </property>
</Properties>
</file>